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73D55F9-11A3-4523-8F38-6BA37933791A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3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957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062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5994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663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054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578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0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7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2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54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AD98-D1E2-5F2F-9348-A596017DD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629" y="2016535"/>
            <a:ext cx="5414255" cy="2784496"/>
          </a:xfrm>
        </p:spPr>
        <p:txBody>
          <a:bodyPr>
            <a:normAutofit/>
          </a:bodyPr>
          <a:lstStyle/>
          <a:p>
            <a:endParaRPr lang="en-GB" sz="3600" b="1" dirty="0">
              <a:solidFill>
                <a:srgbClr val="FFFF00">
                  <a:alpha val="80000"/>
                </a:srgb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63E65-9921-BA9F-A315-41C7CD0BB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rgbClr val="FFFF00">
                  <a:alpha val="80000"/>
                </a:srgbClr>
              </a:solidFill>
            </a:endParaRPr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6D79DC1F-1E2C-4C24-EB11-36C86898B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1" r="23405" b="-1"/>
          <a:stretch/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C7AA8D-356E-065B-7141-D382E26BA974}"/>
              </a:ext>
            </a:extLst>
          </p:cNvPr>
          <p:cNvSpPr txBox="1"/>
          <p:nvPr/>
        </p:nvSpPr>
        <p:spPr>
          <a:xfrm>
            <a:off x="2730548" y="685892"/>
            <a:ext cx="3521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Thoughtful Leadership </a:t>
            </a:r>
          </a:p>
          <a:p>
            <a:r>
              <a:rPr lang="en-GB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era of Artificial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6F4C7-0945-69D3-2EBE-8130BCFA7648}"/>
              </a:ext>
            </a:extLst>
          </p:cNvPr>
          <p:cNvSpPr txBox="1"/>
          <p:nvPr/>
        </p:nvSpPr>
        <p:spPr>
          <a:xfrm>
            <a:off x="1312143" y="3920670"/>
            <a:ext cx="4813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Richard Gilby</a:t>
            </a: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Director Latin America &amp; the Caribbean</a:t>
            </a: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Cambridge University Press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383794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7F08-D86A-C944-05B8-D28C846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sitting in a chair holding a book&#10;&#10;Description automatically generated">
            <a:extLst>
              <a:ext uri="{FF2B5EF4-FFF2-40B4-BE49-F238E27FC236}">
                <a16:creationId xmlns:a16="http://schemas.microsoft.com/office/drawing/2014/main" id="{385EEADB-E02A-0458-B0EA-E68973F31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-21204"/>
            <a:ext cx="5767754" cy="6879204"/>
          </a:xfrm>
        </p:spPr>
      </p:pic>
      <p:pic>
        <p:nvPicPr>
          <p:cNvPr id="7" name="Picture 6" descr="A person in a suit leaning against a window&#10;&#10;Description automatically generated">
            <a:extLst>
              <a:ext uri="{FF2B5EF4-FFF2-40B4-BE49-F238E27FC236}">
                <a16:creationId xmlns:a16="http://schemas.microsoft.com/office/drawing/2014/main" id="{A0FEC328-C9D0-8E57-376C-118529EB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7" y="-21204"/>
            <a:ext cx="46634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99519B-7A1C-4D49-0F9A-1DA50B25E08D}"/>
              </a:ext>
            </a:extLst>
          </p:cNvPr>
          <p:cNvSpPr txBox="1"/>
          <p:nvPr/>
        </p:nvSpPr>
        <p:spPr>
          <a:xfrm>
            <a:off x="2372139" y="5009323"/>
            <a:ext cx="327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4"/>
                </a:solidFill>
              </a:rPr>
              <a:t>Robin </a:t>
            </a:r>
          </a:p>
          <a:p>
            <a:r>
              <a:rPr lang="en-GB" sz="4000" b="1" dirty="0">
                <a:solidFill>
                  <a:schemeClr val="accent4"/>
                </a:solidFill>
              </a:rPr>
              <a:t>Tanner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1AB2D-9786-400A-F1AD-DB6132458704}"/>
              </a:ext>
            </a:extLst>
          </p:cNvPr>
          <p:cNvSpPr txBox="1"/>
          <p:nvPr/>
        </p:nvSpPr>
        <p:spPr>
          <a:xfrm>
            <a:off x="6274913" y="5685182"/>
            <a:ext cx="4618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4"/>
                </a:solidFill>
              </a:rPr>
              <a:t>Marion Richardson</a:t>
            </a:r>
          </a:p>
        </p:txBody>
      </p:sp>
    </p:spTree>
    <p:extLst>
      <p:ext uri="{BB962C8B-B14F-4D97-AF65-F5344CB8AC3E}">
        <p14:creationId xmlns:p14="http://schemas.microsoft.com/office/powerpoint/2010/main" val="132454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6327-C9D2-4F47-DF9B-8EA490AE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007CA353-F5CE-BC9F-8C84-DE4A21FAF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-309488"/>
            <a:ext cx="7709094" cy="7709094"/>
          </a:xfrm>
        </p:spPr>
      </p:pic>
    </p:spTree>
    <p:extLst>
      <p:ext uri="{BB962C8B-B14F-4D97-AF65-F5344CB8AC3E}">
        <p14:creationId xmlns:p14="http://schemas.microsoft.com/office/powerpoint/2010/main" val="308265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BD38-B5EA-8A07-D89B-8B6426AB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hart of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94DA378E-68D4-3E65-394F-881306CB0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-44210"/>
            <a:ext cx="6264189" cy="6902210"/>
          </a:xfrm>
        </p:spPr>
      </p:pic>
    </p:spTree>
    <p:extLst>
      <p:ext uri="{BB962C8B-B14F-4D97-AF65-F5344CB8AC3E}">
        <p14:creationId xmlns:p14="http://schemas.microsoft.com/office/powerpoint/2010/main" val="414032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022C-B37C-6E45-8AE3-90F74ADA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 descr="A collage of a street with cars and people&#10;&#10;Description automatically generated">
            <a:extLst>
              <a:ext uri="{FF2B5EF4-FFF2-40B4-BE49-F238E27FC236}">
                <a16:creationId xmlns:a16="http://schemas.microsoft.com/office/drawing/2014/main" id="{03C2F9EA-7BED-569A-C040-25627AABF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84"/>
            <a:ext cx="12201014" cy="6862385"/>
          </a:xfrm>
        </p:spPr>
      </p:pic>
    </p:spTree>
    <p:extLst>
      <p:ext uri="{BB962C8B-B14F-4D97-AF65-F5344CB8AC3E}">
        <p14:creationId xmlns:p14="http://schemas.microsoft.com/office/powerpoint/2010/main" val="145858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2BCF-2C46-B87A-6F5B-D65B4F26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diagram of a life trajectory of a technological revolution&#10;&#10;Description automatically generated">
            <a:extLst>
              <a:ext uri="{FF2B5EF4-FFF2-40B4-BE49-F238E27FC236}">
                <a16:creationId xmlns:a16="http://schemas.microsoft.com/office/drawing/2014/main" id="{4FBE1A7B-4225-8D67-C605-BED271337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4804"/>
            <a:ext cx="9440786" cy="685319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E71F1E-3B37-27AB-22BA-99319F500FE6}"/>
              </a:ext>
            </a:extLst>
          </p:cNvPr>
          <p:cNvSpPr/>
          <p:nvPr/>
        </p:nvSpPr>
        <p:spPr>
          <a:xfrm>
            <a:off x="4740812" y="5317588"/>
            <a:ext cx="154745" cy="126609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193A26-F099-29EC-5E24-B0F4D6C8FDEF}"/>
              </a:ext>
            </a:extLst>
          </p:cNvPr>
          <p:cNvSpPr/>
          <p:nvPr/>
        </p:nvSpPr>
        <p:spPr>
          <a:xfrm flipV="1">
            <a:off x="6785113" y="4996069"/>
            <a:ext cx="159026" cy="132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8E8358-0F45-5FAD-CF8A-86461547A11D}"/>
              </a:ext>
            </a:extLst>
          </p:cNvPr>
          <p:cNvSpPr/>
          <p:nvPr/>
        </p:nvSpPr>
        <p:spPr>
          <a:xfrm flipV="1">
            <a:off x="6705601" y="3266660"/>
            <a:ext cx="159026" cy="13252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9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590F-6ABF-897D-B951-106E4249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Apart from Chat GPT 4, Dall-E and </a:t>
            </a:r>
            <a:r>
              <a:rPr lang="en-GB" sz="2800" dirty="0" err="1">
                <a:solidFill>
                  <a:srgbClr val="FFFF00"/>
                </a:solidFill>
              </a:rPr>
              <a:t>Midjourney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759A-AF9D-06CB-18A3-B4DD3755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95061"/>
            <a:ext cx="9905999" cy="389614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khanmigo.ai  for teachers and parent sponsored student access</a:t>
            </a:r>
          </a:p>
          <a:p>
            <a:r>
              <a:rPr lang="en-GB" dirty="0">
                <a:solidFill>
                  <a:srgbClr val="FFFF00"/>
                </a:solidFill>
              </a:rPr>
              <a:t>dreamstudio.ai/generate    Images from text prompts</a:t>
            </a:r>
          </a:p>
          <a:p>
            <a:r>
              <a:rPr lang="en-GB" dirty="0">
                <a:solidFill>
                  <a:srgbClr val="FFFF00"/>
                </a:solidFill>
              </a:rPr>
              <a:t>huggingface.co/chat  </a:t>
            </a:r>
            <a:r>
              <a:rPr lang="en-GB" dirty="0" err="1">
                <a:solidFill>
                  <a:srgbClr val="FFFF00"/>
                </a:solidFill>
              </a:rPr>
              <a:t>chat</a:t>
            </a:r>
            <a:r>
              <a:rPr lang="en-GB" dirty="0">
                <a:solidFill>
                  <a:srgbClr val="FFFF00"/>
                </a:solidFill>
              </a:rPr>
              <a:t> letting you communicate with language models</a:t>
            </a:r>
          </a:p>
          <a:p>
            <a:r>
              <a:rPr lang="en-GB" dirty="0" err="1">
                <a:solidFill>
                  <a:srgbClr val="FFFF00"/>
                </a:solidFill>
              </a:rPr>
              <a:t>splinedesign</a:t>
            </a:r>
            <a:r>
              <a:rPr lang="en-GB" dirty="0">
                <a:solidFill>
                  <a:srgbClr val="FFFF00"/>
                </a:solidFill>
              </a:rPr>
              <a:t>/ai   3D objects and textures</a:t>
            </a:r>
          </a:p>
          <a:p>
            <a:r>
              <a:rPr lang="en-GB" dirty="0">
                <a:solidFill>
                  <a:srgbClr val="FFFF00"/>
                </a:solidFill>
              </a:rPr>
              <a:t>stableaudio.com  Create music and sound effects</a:t>
            </a:r>
          </a:p>
          <a:p>
            <a:r>
              <a:rPr lang="en-GB" dirty="0">
                <a:solidFill>
                  <a:srgbClr val="FFFF00"/>
                </a:solidFill>
              </a:rPr>
              <a:t>aws.amazon.com/</a:t>
            </a:r>
            <a:r>
              <a:rPr lang="en-GB" dirty="0" err="1">
                <a:solidFill>
                  <a:srgbClr val="FFFF00"/>
                </a:solidFill>
              </a:rPr>
              <a:t>codewhisperer</a:t>
            </a:r>
            <a:r>
              <a:rPr lang="en-GB" dirty="0">
                <a:solidFill>
                  <a:srgbClr val="FFFF00"/>
                </a:solidFill>
              </a:rPr>
              <a:t>  Generates code suggestions</a:t>
            </a:r>
          </a:p>
          <a:p>
            <a:r>
              <a:rPr lang="en-GB" dirty="0">
                <a:solidFill>
                  <a:srgbClr val="FFFF00"/>
                </a:solidFill>
              </a:rPr>
              <a:t>myheritage.com/deep-nostalgia  Animate your family photos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31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AD1A-080B-0321-F915-269B2FB9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6C85-E4D5-2BB2-AAE4-329FBF321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Play</a:t>
            </a:r>
          </a:p>
          <a:p>
            <a:r>
              <a:rPr lang="en-GB" sz="3600" dirty="0">
                <a:solidFill>
                  <a:srgbClr val="FFFF00"/>
                </a:solidFill>
              </a:rPr>
              <a:t>Learn to prompt effectively</a:t>
            </a:r>
          </a:p>
          <a:p>
            <a:r>
              <a:rPr lang="en-GB" sz="3600" dirty="0">
                <a:solidFill>
                  <a:srgbClr val="FFFF00"/>
                </a:solidFill>
              </a:rPr>
              <a:t>Take a free course</a:t>
            </a:r>
          </a:p>
        </p:txBody>
      </p:sp>
    </p:spTree>
    <p:extLst>
      <p:ext uri="{BB962C8B-B14F-4D97-AF65-F5344CB8AC3E}">
        <p14:creationId xmlns:p14="http://schemas.microsoft.com/office/powerpoint/2010/main" val="262589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16BB-91D6-260B-557F-97DC6248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lying on a couch&#10;&#10;Description automatically generated">
            <a:extLst>
              <a:ext uri="{FF2B5EF4-FFF2-40B4-BE49-F238E27FC236}">
                <a16:creationId xmlns:a16="http://schemas.microsoft.com/office/drawing/2014/main" id="{B6E098B8-F9EC-9F73-8FD8-218C1DBEE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95"/>
            <a:ext cx="12192000" cy="6858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F9BD2-126E-F1B4-6D17-14974D218DD2}"/>
              </a:ext>
            </a:extLst>
          </p:cNvPr>
          <p:cNvSpPr txBox="1"/>
          <p:nvPr/>
        </p:nvSpPr>
        <p:spPr>
          <a:xfrm>
            <a:off x="4621134" y="4206915"/>
            <a:ext cx="5638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C00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29321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0F77-6FA9-2E43-901B-ACF632C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Generative AI has had almost </a:t>
            </a:r>
            <a:r>
              <a:rPr lang="en-GB" dirty="0">
                <a:solidFill>
                  <a:srgbClr val="FF0000"/>
                </a:solidFill>
              </a:rPr>
              <a:t>no impact </a:t>
            </a:r>
            <a:r>
              <a:rPr lang="en-GB" dirty="0"/>
              <a:t>on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EF16B-6D4E-158A-98D4-6B727C89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Some teachers use AI for lesson planning</a:t>
            </a:r>
          </a:p>
          <a:p>
            <a:r>
              <a:rPr lang="en-GB" dirty="0"/>
              <a:t>Some use AI for marking</a:t>
            </a:r>
          </a:p>
          <a:p>
            <a:r>
              <a:rPr lang="en-GB" dirty="0"/>
              <a:t>Schools worry about spotting AI generated content  e.g. AI written essays or AI generated pictures.</a:t>
            </a:r>
          </a:p>
          <a:p>
            <a:r>
              <a:rPr lang="en-GB" dirty="0"/>
              <a:t>Some students use AI for planning work</a:t>
            </a:r>
          </a:p>
          <a:p>
            <a:r>
              <a:rPr lang="en-GB" dirty="0"/>
              <a:t>Some students use AI to cheat – passing off AI generated work as their own.</a:t>
            </a:r>
          </a:p>
          <a:p>
            <a:r>
              <a:rPr lang="en-GB" dirty="0"/>
              <a:t>Most schools do not subscribe to Chat GPT4, Dall-E, </a:t>
            </a:r>
            <a:r>
              <a:rPr lang="en-GB" dirty="0" err="1"/>
              <a:t>Khanmigo</a:t>
            </a:r>
            <a:r>
              <a:rPr lang="en-GB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424809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37A9-AC8E-4D9F-0E70-9A0314E0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drawing of men in a car&#10;&#10;Description automatically generated">
            <a:extLst>
              <a:ext uri="{FF2B5EF4-FFF2-40B4-BE49-F238E27FC236}">
                <a16:creationId xmlns:a16="http://schemas.microsoft.com/office/drawing/2014/main" id="{28E390F0-2936-336C-FEB0-73B88BDC5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47" y="484563"/>
            <a:ext cx="7309415" cy="5306637"/>
          </a:xfrm>
        </p:spPr>
      </p:pic>
    </p:spTree>
    <p:extLst>
      <p:ext uri="{BB962C8B-B14F-4D97-AF65-F5344CB8AC3E}">
        <p14:creationId xmlns:p14="http://schemas.microsoft.com/office/powerpoint/2010/main" val="237825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81E7-70F4-EE97-F715-B887E052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in white outfits&#10;&#10;Description automatically generated">
            <a:extLst>
              <a:ext uri="{FF2B5EF4-FFF2-40B4-BE49-F238E27FC236}">
                <a16:creationId xmlns:a16="http://schemas.microsoft.com/office/drawing/2014/main" id="{A97F7242-509A-DFDC-36CB-29D60CF9C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0" y="-21004"/>
            <a:ext cx="12229338" cy="6879003"/>
          </a:xfrm>
        </p:spPr>
      </p:pic>
    </p:spTree>
    <p:extLst>
      <p:ext uri="{BB962C8B-B14F-4D97-AF65-F5344CB8AC3E}">
        <p14:creationId xmlns:p14="http://schemas.microsoft.com/office/powerpoint/2010/main" val="189727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C022-9461-1E95-C296-996AADC6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rge group of people in uniform&#10;&#10;Description automatically generated">
            <a:extLst>
              <a:ext uri="{FF2B5EF4-FFF2-40B4-BE49-F238E27FC236}">
                <a16:creationId xmlns:a16="http://schemas.microsoft.com/office/drawing/2014/main" id="{F936AF85-F7CC-7971-3EB6-BA884887C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131"/>
            <a:ext cx="12192000" cy="6891131"/>
          </a:xfrm>
        </p:spPr>
      </p:pic>
    </p:spTree>
    <p:extLst>
      <p:ext uri="{BB962C8B-B14F-4D97-AF65-F5344CB8AC3E}">
        <p14:creationId xmlns:p14="http://schemas.microsoft.com/office/powerpoint/2010/main" val="253246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5FA3-DC61-2C88-07C9-D0643F08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in white shirts and sunglasses&#10;&#10;Description automatically generated">
            <a:extLst>
              <a:ext uri="{FF2B5EF4-FFF2-40B4-BE49-F238E27FC236}">
                <a16:creationId xmlns:a16="http://schemas.microsoft.com/office/drawing/2014/main" id="{BCF896E7-F509-B8DD-B04E-5D9B00DD0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37" cy="6858000"/>
          </a:xfrm>
        </p:spPr>
      </p:pic>
    </p:spTree>
    <p:extLst>
      <p:ext uri="{BB962C8B-B14F-4D97-AF65-F5344CB8AC3E}">
        <p14:creationId xmlns:p14="http://schemas.microsoft.com/office/powerpoint/2010/main" val="279327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3991E5-ABB5-E5EF-9845-DD61E229D599}"/>
              </a:ext>
            </a:extLst>
          </p:cNvPr>
          <p:cNvSpPr txBox="1"/>
          <p:nvPr/>
        </p:nvSpPr>
        <p:spPr>
          <a:xfrm>
            <a:off x="546221" y="2345635"/>
            <a:ext cx="11266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Thinking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teaches that the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way to change complex systems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by changing the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and assumptions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which they are built</a:t>
            </a:r>
          </a:p>
        </p:txBody>
      </p:sp>
    </p:spTree>
    <p:extLst>
      <p:ext uri="{BB962C8B-B14F-4D97-AF65-F5344CB8AC3E}">
        <p14:creationId xmlns:p14="http://schemas.microsoft.com/office/powerpoint/2010/main" val="345185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BA25-4165-04C1-458B-29B22DDD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with a black background&#10;&#10;Description automatically generated">
            <a:extLst>
              <a:ext uri="{FF2B5EF4-FFF2-40B4-BE49-F238E27FC236}">
                <a16:creationId xmlns:a16="http://schemas.microsoft.com/office/drawing/2014/main" id="{432F4EC0-A7CD-9A23-7B6D-B3B9CBBCA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57"/>
            <a:ext cx="12226582" cy="5753686"/>
          </a:xfrm>
        </p:spPr>
      </p:pic>
    </p:spTree>
    <p:extLst>
      <p:ext uri="{BB962C8B-B14F-4D97-AF65-F5344CB8AC3E}">
        <p14:creationId xmlns:p14="http://schemas.microsoft.com/office/powerpoint/2010/main" val="147672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37A7-0A79-8CF3-EDC6-C6E3A69F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BDAD6FFA-81D6-7454-87F4-C924705CF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5" y="0"/>
            <a:ext cx="4865155" cy="6881103"/>
          </a:xfrm>
        </p:spPr>
      </p:pic>
      <p:pic>
        <p:nvPicPr>
          <p:cNvPr id="7" name="Picture 6" descr="A child in a yellow dress holding flowers&#10;&#10;Description automatically generated">
            <a:extLst>
              <a:ext uri="{FF2B5EF4-FFF2-40B4-BE49-F238E27FC236}">
                <a16:creationId xmlns:a16="http://schemas.microsoft.com/office/drawing/2014/main" id="{DE3F758F-56E0-24D2-FFCB-2B26544B6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29" y="0"/>
            <a:ext cx="6322769" cy="6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329C0283554F42AA486254FC0B15D8" ma:contentTypeVersion="16" ma:contentTypeDescription="Create a new document." ma:contentTypeScope="" ma:versionID="1ce7fe7a128bebef3e6d48b178e23fd0">
  <xsd:schema xmlns:xsd="http://www.w3.org/2001/XMLSchema" xmlns:xs="http://www.w3.org/2001/XMLSchema" xmlns:p="http://schemas.microsoft.com/office/2006/metadata/properties" xmlns:ns2="02bd22d1-0015-4941-95bf-938f1a9c93c2" xmlns:ns3="2b15f62c-6688-4cca-99c5-0bbc96742604" targetNamespace="http://schemas.microsoft.com/office/2006/metadata/properties" ma:root="true" ma:fieldsID="b61d040b95dc813fd541c07b0b712c9d" ns2:_="" ns3:_="">
    <xsd:import namespace="02bd22d1-0015-4941-95bf-938f1a9c93c2"/>
    <xsd:import namespace="2b15f62c-6688-4cca-99c5-0bbc967426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UPDAT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d22d1-0015-4941-95bf-938f1a9c9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8b47c1-f241-41f3-8d01-b95036d9e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UPDATED" ma:index="22" nillable="true" ma:displayName="UPDATED" ma:default="1" ma:format="Dropdown" ma:internalName="UPDATED">
      <xsd:simpleType>
        <xsd:restriction base="dms:Boolea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5f62c-6688-4cca-99c5-0bbc967426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da011b0-d48f-4d56-ade8-b56530ade33f}" ma:internalName="TaxCatchAll" ma:showField="CatchAllData" ma:web="2b15f62c-6688-4cca-99c5-0bbc967426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bd22d1-0015-4941-95bf-938f1a9c93c2">
      <Terms xmlns="http://schemas.microsoft.com/office/infopath/2007/PartnerControls"/>
    </lcf76f155ced4ddcb4097134ff3c332f>
    <UPDATED xmlns="02bd22d1-0015-4941-95bf-938f1a9c93c2">true</UPDATED>
    <TaxCatchAll xmlns="2b15f62c-6688-4cca-99c5-0bbc96742604" xsi:nil="true"/>
  </documentManagement>
</p:properties>
</file>

<file path=customXml/itemProps1.xml><?xml version="1.0" encoding="utf-8"?>
<ds:datastoreItem xmlns:ds="http://schemas.openxmlformats.org/officeDocument/2006/customXml" ds:itemID="{C05285C5-BD60-41FA-AF02-ECD88F08FFC0}"/>
</file>

<file path=customXml/itemProps2.xml><?xml version="1.0" encoding="utf-8"?>
<ds:datastoreItem xmlns:ds="http://schemas.openxmlformats.org/officeDocument/2006/customXml" ds:itemID="{D633D577-6E43-4314-BFE8-56F2E57F27C0}"/>
</file>

<file path=customXml/itemProps3.xml><?xml version="1.0" encoding="utf-8"?>
<ds:datastoreItem xmlns:ds="http://schemas.openxmlformats.org/officeDocument/2006/customXml" ds:itemID="{DCB30F4D-AB70-4C26-ACF3-9786BA042EBC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1051</TotalTime>
  <Words>215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Circuit</vt:lpstr>
      <vt:lpstr>PowerPoint Presentation</vt:lpstr>
      <vt:lpstr>Generative AI has had almost no impact on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Apart from Chat GPT 4, Dall-E and Midjourney</vt:lpstr>
      <vt:lpstr>Next steps</vt:lpstr>
      <vt:lpstr>PowerPoint Presentation</vt:lpstr>
    </vt:vector>
  </TitlesOfParts>
  <Company>Cambridge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Gilby</dc:creator>
  <cp:lastModifiedBy>Richard Gilby</cp:lastModifiedBy>
  <cp:revision>5</cp:revision>
  <dcterms:created xsi:type="dcterms:W3CDTF">2024-01-19T18:54:54Z</dcterms:created>
  <dcterms:modified xsi:type="dcterms:W3CDTF">2024-03-13T04:38:58Z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0x010100DA329C0283554F42AA486254FC0B15D8</vt:lpwstr>
  </property>
</Properties>
</file>