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5"/>
  </p:notesMasterIdLst>
  <p:handoutMasterIdLst>
    <p:handoutMasterId r:id="rId26"/>
  </p:handoutMasterIdLst>
  <p:sldIdLst>
    <p:sldId id="281" r:id="rId7"/>
    <p:sldId id="304" r:id="rId8"/>
    <p:sldId id="312" r:id="rId9"/>
    <p:sldId id="305" r:id="rId10"/>
    <p:sldId id="324" r:id="rId11"/>
    <p:sldId id="314" r:id="rId12"/>
    <p:sldId id="309" r:id="rId13"/>
    <p:sldId id="311" r:id="rId14"/>
    <p:sldId id="307" r:id="rId15"/>
    <p:sldId id="315" r:id="rId16"/>
    <p:sldId id="316" r:id="rId17"/>
    <p:sldId id="308" r:id="rId18"/>
    <p:sldId id="317" r:id="rId19"/>
    <p:sldId id="320" r:id="rId20"/>
    <p:sldId id="322" r:id="rId21"/>
    <p:sldId id="310" r:id="rId22"/>
    <p:sldId id="318" r:id="rId23"/>
    <p:sldId id="323" r:id="rId24"/>
  </p:sldIdLst>
  <p:sldSz cx="12192000" cy="6858000"/>
  <p:notesSz cx="6858000" cy="9144000"/>
  <p:embeddedFontLst>
    <p:embeddedFont>
      <p:font typeface="British Council Sans" panose="020B0504020202020204" pitchFamily="34" charset="0"/>
      <p:regular r:id="rId27"/>
      <p:bold r:id="rId28"/>
      <p:italic r:id="rId29"/>
      <p:boldItalic r:id="rId30"/>
    </p:embeddedFont>
    <p:embeddedFont>
      <p:font typeface="British Council Sans Headline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0" autoAdjust="0"/>
  </p:normalViewPr>
  <p:slideViewPr>
    <p:cSldViewPr snapToGrid="0" snapToObjects="1">
      <p:cViewPr varScale="1">
        <p:scale>
          <a:sx n="68" d="100"/>
          <a:sy n="68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6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Myself</a:t>
            </a:r>
          </a:p>
          <a:p>
            <a:r>
              <a:rPr lang="en-GB" dirty="0"/>
              <a:t>Previous role</a:t>
            </a:r>
          </a:p>
          <a:p>
            <a:r>
              <a:rPr lang="en-GB" dirty="0"/>
              <a:t>Current role</a:t>
            </a:r>
          </a:p>
          <a:p>
            <a:r>
              <a:rPr lang="en-GB" dirty="0"/>
              <a:t>Use of QR codes and surveys! Have </a:t>
            </a:r>
            <a:r>
              <a:rPr lang="en-GB" dirty="0" err="1"/>
              <a:t>wifi</a:t>
            </a:r>
            <a:r>
              <a:rPr lang="en-GB" dirty="0"/>
              <a:t>/phone ready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1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7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36854FA-307F-854E-96D4-DE585DB24BD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imeo.com/295562486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593983"/>
            <a:ext cx="6876000" cy="1440000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Supporting Young People to become Global Citizens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8000" y="1656000"/>
            <a:ext cx="6876000" cy="720000"/>
          </a:xfrm>
        </p:spPr>
        <p:txBody>
          <a:bodyPr>
            <a:normAutofit/>
          </a:bodyPr>
          <a:lstStyle/>
          <a:p>
            <a:r>
              <a:rPr lang="en-GB" dirty="0"/>
              <a:t>British Council Partner Schools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788000"/>
            <a:ext cx="6876000" cy="252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Annual Event – Andes Cluster – Barranquilla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EDEB-484E-02AB-E82F-A270367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Development Goal 4.7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0FEE-0D2A-940D-F146-8B980547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512000"/>
            <a:ext cx="10735617" cy="4500000"/>
          </a:xfrm>
        </p:spPr>
        <p:txBody>
          <a:bodyPr/>
          <a:lstStyle/>
          <a:p>
            <a:r>
              <a:rPr lang="en-GB" sz="3200" kern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“B</a:t>
            </a:r>
            <a:r>
              <a:rPr lang="en-GB" sz="3200" b="1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 2030 ensure all learners acquire knowledge and skills needed to promote sustainable development…through education for sustainable development and sustainable lifestyles, human rights, gender equality, promotion of a culture of peace and non-violence, global citizenship, and appreciation of cultural diversity…”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31B62-44CA-8A2C-6E65-A68554E5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EF475-305B-A4D7-F043-06AE6458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3B47E-130D-AC28-0FD7-2C2CC8CCBF75}"/>
              </a:ext>
            </a:extLst>
          </p:cNvPr>
          <p:cNvSpPr txBox="1"/>
          <p:nvPr/>
        </p:nvSpPr>
        <p:spPr>
          <a:xfrm>
            <a:off x="450166" y="1512000"/>
            <a:ext cx="11141834" cy="4072874"/>
          </a:xfrm>
          <a:prstGeom prst="rect">
            <a:avLst/>
          </a:prstGeom>
          <a:noFill/>
          <a:ln w="508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141834"/>
                      <a:gd name="connsiteY0" fmla="*/ 0 h 4072874"/>
                      <a:gd name="connsiteX1" fmla="*/ 584946 w 11141834"/>
                      <a:gd name="connsiteY1" fmla="*/ 0 h 4072874"/>
                      <a:gd name="connsiteX2" fmla="*/ 947056 w 11141834"/>
                      <a:gd name="connsiteY2" fmla="*/ 0 h 4072874"/>
                      <a:gd name="connsiteX3" fmla="*/ 1866257 w 11141834"/>
                      <a:gd name="connsiteY3" fmla="*/ 0 h 4072874"/>
                      <a:gd name="connsiteX4" fmla="*/ 2451203 w 11141834"/>
                      <a:gd name="connsiteY4" fmla="*/ 0 h 4072874"/>
                      <a:gd name="connsiteX5" fmla="*/ 3036150 w 11141834"/>
                      <a:gd name="connsiteY5" fmla="*/ 0 h 4072874"/>
                      <a:gd name="connsiteX6" fmla="*/ 3955351 w 11141834"/>
                      <a:gd name="connsiteY6" fmla="*/ 0 h 4072874"/>
                      <a:gd name="connsiteX7" fmla="*/ 4428879 w 11141834"/>
                      <a:gd name="connsiteY7" fmla="*/ 0 h 4072874"/>
                      <a:gd name="connsiteX8" fmla="*/ 5348080 w 11141834"/>
                      <a:gd name="connsiteY8" fmla="*/ 0 h 4072874"/>
                      <a:gd name="connsiteX9" fmla="*/ 6267282 w 11141834"/>
                      <a:gd name="connsiteY9" fmla="*/ 0 h 4072874"/>
                      <a:gd name="connsiteX10" fmla="*/ 6963646 w 11141834"/>
                      <a:gd name="connsiteY10" fmla="*/ 0 h 4072874"/>
                      <a:gd name="connsiteX11" fmla="*/ 7882848 w 11141834"/>
                      <a:gd name="connsiteY11" fmla="*/ 0 h 4072874"/>
                      <a:gd name="connsiteX12" fmla="*/ 8467794 w 11141834"/>
                      <a:gd name="connsiteY12" fmla="*/ 0 h 4072874"/>
                      <a:gd name="connsiteX13" fmla="*/ 9052740 w 11141834"/>
                      <a:gd name="connsiteY13" fmla="*/ 0 h 4072874"/>
                      <a:gd name="connsiteX14" fmla="*/ 9860523 w 11141834"/>
                      <a:gd name="connsiteY14" fmla="*/ 0 h 4072874"/>
                      <a:gd name="connsiteX15" fmla="*/ 10445469 w 11141834"/>
                      <a:gd name="connsiteY15" fmla="*/ 0 h 4072874"/>
                      <a:gd name="connsiteX16" fmla="*/ 11141834 w 11141834"/>
                      <a:gd name="connsiteY16" fmla="*/ 0 h 4072874"/>
                      <a:gd name="connsiteX17" fmla="*/ 11141834 w 11141834"/>
                      <a:gd name="connsiteY17" fmla="*/ 760270 h 4072874"/>
                      <a:gd name="connsiteX18" fmla="*/ 11141834 w 11141834"/>
                      <a:gd name="connsiteY18" fmla="*/ 1479811 h 4072874"/>
                      <a:gd name="connsiteX19" fmla="*/ 11141834 w 11141834"/>
                      <a:gd name="connsiteY19" fmla="*/ 2199352 h 4072874"/>
                      <a:gd name="connsiteX20" fmla="*/ 11141834 w 11141834"/>
                      <a:gd name="connsiteY20" fmla="*/ 2755978 h 4072874"/>
                      <a:gd name="connsiteX21" fmla="*/ 11141834 w 11141834"/>
                      <a:gd name="connsiteY21" fmla="*/ 3353333 h 4072874"/>
                      <a:gd name="connsiteX22" fmla="*/ 11141834 w 11141834"/>
                      <a:gd name="connsiteY22" fmla="*/ 4072874 h 4072874"/>
                      <a:gd name="connsiteX23" fmla="*/ 10556888 w 11141834"/>
                      <a:gd name="connsiteY23" fmla="*/ 4072874 h 4072874"/>
                      <a:gd name="connsiteX24" fmla="*/ 9860523 w 11141834"/>
                      <a:gd name="connsiteY24" fmla="*/ 4072874 h 4072874"/>
                      <a:gd name="connsiteX25" fmla="*/ 9498413 w 11141834"/>
                      <a:gd name="connsiteY25" fmla="*/ 4072874 h 4072874"/>
                      <a:gd name="connsiteX26" fmla="*/ 9136304 w 11141834"/>
                      <a:gd name="connsiteY26" fmla="*/ 4072874 h 4072874"/>
                      <a:gd name="connsiteX27" fmla="*/ 8439939 w 11141834"/>
                      <a:gd name="connsiteY27" fmla="*/ 4072874 h 4072874"/>
                      <a:gd name="connsiteX28" fmla="*/ 7966411 w 11141834"/>
                      <a:gd name="connsiteY28" fmla="*/ 4072874 h 4072874"/>
                      <a:gd name="connsiteX29" fmla="*/ 7158628 w 11141834"/>
                      <a:gd name="connsiteY29" fmla="*/ 4072874 h 4072874"/>
                      <a:gd name="connsiteX30" fmla="*/ 6685100 w 11141834"/>
                      <a:gd name="connsiteY30" fmla="*/ 4072874 h 4072874"/>
                      <a:gd name="connsiteX31" fmla="*/ 5877317 w 11141834"/>
                      <a:gd name="connsiteY31" fmla="*/ 4072874 h 4072874"/>
                      <a:gd name="connsiteX32" fmla="*/ 5515208 w 11141834"/>
                      <a:gd name="connsiteY32" fmla="*/ 4072874 h 4072874"/>
                      <a:gd name="connsiteX33" fmla="*/ 4707425 w 11141834"/>
                      <a:gd name="connsiteY33" fmla="*/ 4072874 h 4072874"/>
                      <a:gd name="connsiteX34" fmla="*/ 4233897 w 11141834"/>
                      <a:gd name="connsiteY34" fmla="*/ 4072874 h 4072874"/>
                      <a:gd name="connsiteX35" fmla="*/ 3871787 w 11141834"/>
                      <a:gd name="connsiteY35" fmla="*/ 4072874 h 4072874"/>
                      <a:gd name="connsiteX36" fmla="*/ 3398259 w 11141834"/>
                      <a:gd name="connsiteY36" fmla="*/ 4072874 h 4072874"/>
                      <a:gd name="connsiteX37" fmla="*/ 2590476 w 11141834"/>
                      <a:gd name="connsiteY37" fmla="*/ 4072874 h 4072874"/>
                      <a:gd name="connsiteX38" fmla="*/ 2116948 w 11141834"/>
                      <a:gd name="connsiteY38" fmla="*/ 4072874 h 4072874"/>
                      <a:gd name="connsiteX39" fmla="*/ 1754839 w 11141834"/>
                      <a:gd name="connsiteY39" fmla="*/ 4072874 h 4072874"/>
                      <a:gd name="connsiteX40" fmla="*/ 1281311 w 11141834"/>
                      <a:gd name="connsiteY40" fmla="*/ 4072874 h 4072874"/>
                      <a:gd name="connsiteX41" fmla="*/ 696365 w 11141834"/>
                      <a:gd name="connsiteY41" fmla="*/ 4072874 h 4072874"/>
                      <a:gd name="connsiteX42" fmla="*/ 0 w 11141834"/>
                      <a:gd name="connsiteY42" fmla="*/ 4072874 h 4072874"/>
                      <a:gd name="connsiteX43" fmla="*/ 0 w 11141834"/>
                      <a:gd name="connsiteY43" fmla="*/ 3475519 h 4072874"/>
                      <a:gd name="connsiteX44" fmla="*/ 0 w 11141834"/>
                      <a:gd name="connsiteY44" fmla="*/ 2878164 h 4072874"/>
                      <a:gd name="connsiteX45" fmla="*/ 0 w 11141834"/>
                      <a:gd name="connsiteY45" fmla="*/ 2199352 h 4072874"/>
                      <a:gd name="connsiteX46" fmla="*/ 0 w 11141834"/>
                      <a:gd name="connsiteY46" fmla="*/ 1520540 h 4072874"/>
                      <a:gd name="connsiteX47" fmla="*/ 0 w 11141834"/>
                      <a:gd name="connsiteY47" fmla="*/ 841727 h 4072874"/>
                      <a:gd name="connsiteX48" fmla="*/ 0 w 11141834"/>
                      <a:gd name="connsiteY48" fmla="*/ 0 h 4072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1141834" h="4072874" extrusionOk="0">
                        <a:moveTo>
                          <a:pt x="0" y="0"/>
                        </a:moveTo>
                        <a:cubicBezTo>
                          <a:pt x="168706" y="-20538"/>
                          <a:pt x="317659" y="16951"/>
                          <a:pt x="584946" y="0"/>
                        </a:cubicBezTo>
                        <a:cubicBezTo>
                          <a:pt x="852233" y="-16951"/>
                          <a:pt x="837368" y="5561"/>
                          <a:pt x="947056" y="0"/>
                        </a:cubicBezTo>
                        <a:cubicBezTo>
                          <a:pt x="1056744" y="-5561"/>
                          <a:pt x="1646842" y="29408"/>
                          <a:pt x="1866257" y="0"/>
                        </a:cubicBezTo>
                        <a:cubicBezTo>
                          <a:pt x="2085672" y="-29408"/>
                          <a:pt x="2200582" y="14548"/>
                          <a:pt x="2451203" y="0"/>
                        </a:cubicBezTo>
                        <a:cubicBezTo>
                          <a:pt x="2701824" y="-14548"/>
                          <a:pt x="2797915" y="26867"/>
                          <a:pt x="3036150" y="0"/>
                        </a:cubicBezTo>
                        <a:cubicBezTo>
                          <a:pt x="3274385" y="-26867"/>
                          <a:pt x="3545671" y="37886"/>
                          <a:pt x="3955351" y="0"/>
                        </a:cubicBezTo>
                        <a:cubicBezTo>
                          <a:pt x="4365031" y="-37886"/>
                          <a:pt x="4215968" y="-3185"/>
                          <a:pt x="4428879" y="0"/>
                        </a:cubicBezTo>
                        <a:cubicBezTo>
                          <a:pt x="4641790" y="3185"/>
                          <a:pt x="4989407" y="4630"/>
                          <a:pt x="5348080" y="0"/>
                        </a:cubicBezTo>
                        <a:cubicBezTo>
                          <a:pt x="5706753" y="-4630"/>
                          <a:pt x="5970394" y="34942"/>
                          <a:pt x="6267282" y="0"/>
                        </a:cubicBezTo>
                        <a:cubicBezTo>
                          <a:pt x="6564170" y="-34942"/>
                          <a:pt x="6779184" y="29113"/>
                          <a:pt x="6963646" y="0"/>
                        </a:cubicBezTo>
                        <a:cubicBezTo>
                          <a:pt x="7148108" y="-29113"/>
                          <a:pt x="7623269" y="-24519"/>
                          <a:pt x="7882848" y="0"/>
                        </a:cubicBezTo>
                        <a:cubicBezTo>
                          <a:pt x="8142427" y="24519"/>
                          <a:pt x="8188090" y="-2259"/>
                          <a:pt x="8467794" y="0"/>
                        </a:cubicBezTo>
                        <a:cubicBezTo>
                          <a:pt x="8747498" y="2259"/>
                          <a:pt x="8803275" y="1493"/>
                          <a:pt x="9052740" y="0"/>
                        </a:cubicBezTo>
                        <a:cubicBezTo>
                          <a:pt x="9302205" y="-1493"/>
                          <a:pt x="9687438" y="40270"/>
                          <a:pt x="9860523" y="0"/>
                        </a:cubicBezTo>
                        <a:cubicBezTo>
                          <a:pt x="10033608" y="-40270"/>
                          <a:pt x="10229969" y="-16247"/>
                          <a:pt x="10445469" y="0"/>
                        </a:cubicBezTo>
                        <a:cubicBezTo>
                          <a:pt x="10660969" y="16247"/>
                          <a:pt x="10948760" y="-23281"/>
                          <a:pt x="11141834" y="0"/>
                        </a:cubicBezTo>
                        <a:cubicBezTo>
                          <a:pt x="11127452" y="251625"/>
                          <a:pt x="11135485" y="478624"/>
                          <a:pt x="11141834" y="760270"/>
                        </a:cubicBezTo>
                        <a:cubicBezTo>
                          <a:pt x="11148184" y="1041916"/>
                          <a:pt x="11126064" y="1183631"/>
                          <a:pt x="11141834" y="1479811"/>
                        </a:cubicBezTo>
                        <a:cubicBezTo>
                          <a:pt x="11157604" y="1775991"/>
                          <a:pt x="11120474" y="1934443"/>
                          <a:pt x="11141834" y="2199352"/>
                        </a:cubicBezTo>
                        <a:cubicBezTo>
                          <a:pt x="11163194" y="2464261"/>
                          <a:pt x="11146404" y="2634378"/>
                          <a:pt x="11141834" y="2755978"/>
                        </a:cubicBezTo>
                        <a:cubicBezTo>
                          <a:pt x="11137264" y="2877578"/>
                          <a:pt x="11138560" y="3138636"/>
                          <a:pt x="11141834" y="3353333"/>
                        </a:cubicBezTo>
                        <a:cubicBezTo>
                          <a:pt x="11145108" y="3568030"/>
                          <a:pt x="11136998" y="3822904"/>
                          <a:pt x="11141834" y="4072874"/>
                        </a:cubicBezTo>
                        <a:cubicBezTo>
                          <a:pt x="10941675" y="4048102"/>
                          <a:pt x="10789931" y="4070334"/>
                          <a:pt x="10556888" y="4072874"/>
                        </a:cubicBezTo>
                        <a:cubicBezTo>
                          <a:pt x="10323845" y="4075414"/>
                          <a:pt x="10074734" y="4082993"/>
                          <a:pt x="9860523" y="4072874"/>
                        </a:cubicBezTo>
                        <a:cubicBezTo>
                          <a:pt x="9646313" y="4062755"/>
                          <a:pt x="9629765" y="4054968"/>
                          <a:pt x="9498413" y="4072874"/>
                        </a:cubicBezTo>
                        <a:cubicBezTo>
                          <a:pt x="9367061" y="4090781"/>
                          <a:pt x="9315716" y="4083294"/>
                          <a:pt x="9136304" y="4072874"/>
                        </a:cubicBezTo>
                        <a:cubicBezTo>
                          <a:pt x="8956892" y="4062454"/>
                          <a:pt x="8589213" y="4089368"/>
                          <a:pt x="8439939" y="4072874"/>
                        </a:cubicBezTo>
                        <a:cubicBezTo>
                          <a:pt x="8290665" y="4056380"/>
                          <a:pt x="8175136" y="4058333"/>
                          <a:pt x="7966411" y="4072874"/>
                        </a:cubicBezTo>
                        <a:cubicBezTo>
                          <a:pt x="7757686" y="4087415"/>
                          <a:pt x="7551584" y="4092287"/>
                          <a:pt x="7158628" y="4072874"/>
                        </a:cubicBezTo>
                        <a:cubicBezTo>
                          <a:pt x="6765672" y="4053461"/>
                          <a:pt x="6877322" y="4085034"/>
                          <a:pt x="6685100" y="4072874"/>
                        </a:cubicBezTo>
                        <a:cubicBezTo>
                          <a:pt x="6492878" y="4060714"/>
                          <a:pt x="6106760" y="4099055"/>
                          <a:pt x="5877317" y="4072874"/>
                        </a:cubicBezTo>
                        <a:cubicBezTo>
                          <a:pt x="5647874" y="4046693"/>
                          <a:pt x="5649588" y="4073217"/>
                          <a:pt x="5515208" y="4072874"/>
                        </a:cubicBezTo>
                        <a:cubicBezTo>
                          <a:pt x="5380828" y="4072531"/>
                          <a:pt x="4886735" y="4057650"/>
                          <a:pt x="4707425" y="4072874"/>
                        </a:cubicBezTo>
                        <a:cubicBezTo>
                          <a:pt x="4528115" y="4088098"/>
                          <a:pt x="4411890" y="4077904"/>
                          <a:pt x="4233897" y="4072874"/>
                        </a:cubicBezTo>
                        <a:cubicBezTo>
                          <a:pt x="4055904" y="4067844"/>
                          <a:pt x="4009669" y="4083620"/>
                          <a:pt x="3871787" y="4072874"/>
                        </a:cubicBezTo>
                        <a:cubicBezTo>
                          <a:pt x="3733905" y="4062129"/>
                          <a:pt x="3514224" y="4077659"/>
                          <a:pt x="3398259" y="4072874"/>
                        </a:cubicBezTo>
                        <a:cubicBezTo>
                          <a:pt x="3282294" y="4068089"/>
                          <a:pt x="2785801" y="4083778"/>
                          <a:pt x="2590476" y="4072874"/>
                        </a:cubicBezTo>
                        <a:cubicBezTo>
                          <a:pt x="2395151" y="4061970"/>
                          <a:pt x="2266266" y="4065847"/>
                          <a:pt x="2116948" y="4072874"/>
                        </a:cubicBezTo>
                        <a:cubicBezTo>
                          <a:pt x="1967630" y="4079901"/>
                          <a:pt x="1852127" y="4083202"/>
                          <a:pt x="1754839" y="4072874"/>
                        </a:cubicBezTo>
                        <a:cubicBezTo>
                          <a:pt x="1657551" y="4062546"/>
                          <a:pt x="1475313" y="4084536"/>
                          <a:pt x="1281311" y="4072874"/>
                        </a:cubicBezTo>
                        <a:cubicBezTo>
                          <a:pt x="1087309" y="4061212"/>
                          <a:pt x="901061" y="4097774"/>
                          <a:pt x="696365" y="4072874"/>
                        </a:cubicBezTo>
                        <a:cubicBezTo>
                          <a:pt x="491669" y="4047974"/>
                          <a:pt x="336687" y="4048167"/>
                          <a:pt x="0" y="4072874"/>
                        </a:cubicBezTo>
                        <a:cubicBezTo>
                          <a:pt x="21050" y="3820500"/>
                          <a:pt x="15853" y="3757139"/>
                          <a:pt x="0" y="3475519"/>
                        </a:cubicBezTo>
                        <a:cubicBezTo>
                          <a:pt x="-15853" y="3193899"/>
                          <a:pt x="22408" y="3092433"/>
                          <a:pt x="0" y="2878164"/>
                        </a:cubicBezTo>
                        <a:cubicBezTo>
                          <a:pt x="-22408" y="2663896"/>
                          <a:pt x="-7148" y="2528674"/>
                          <a:pt x="0" y="2199352"/>
                        </a:cubicBezTo>
                        <a:cubicBezTo>
                          <a:pt x="7148" y="1870030"/>
                          <a:pt x="-15323" y="1823231"/>
                          <a:pt x="0" y="1520540"/>
                        </a:cubicBezTo>
                        <a:cubicBezTo>
                          <a:pt x="15323" y="1217849"/>
                          <a:pt x="13269" y="1140532"/>
                          <a:pt x="0" y="841727"/>
                        </a:cubicBezTo>
                        <a:cubicBezTo>
                          <a:pt x="-13269" y="542922"/>
                          <a:pt x="-2455" y="3523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5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38D5-DAAF-E941-865F-83AA4C6F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principles of effective learning for pupils to become Global Citizens?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5ED4-E61F-7EBB-5827-73BCAAEA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10944000" cy="4500000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Knowledge  (cognitive  domain)  must  touch  the  heart  (socio-emotional  domain)  and turn into action to bring about positive change (behavioural  domain). 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66E8E-E52C-41DA-81AF-0E5222CC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9EA81-70A4-D11A-C0AB-2FD71C52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958EA-7CDA-3532-D77B-6B5CC7BF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75" y="2129363"/>
            <a:ext cx="8629850" cy="39726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8095B-6490-C704-4430-825428CCB5C1}"/>
              </a:ext>
            </a:extLst>
          </p:cNvPr>
          <p:cNvSpPr txBox="1"/>
          <p:nvPr/>
        </p:nvSpPr>
        <p:spPr>
          <a:xfrm>
            <a:off x="9917724" y="5767172"/>
            <a:ext cx="2574388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UNESCO 2018</a:t>
            </a:r>
          </a:p>
        </p:txBody>
      </p:sp>
    </p:spTree>
    <p:extLst>
      <p:ext uri="{BB962C8B-B14F-4D97-AF65-F5344CB8AC3E}">
        <p14:creationId xmlns:p14="http://schemas.microsoft.com/office/powerpoint/2010/main" val="295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8F25-960E-680D-38C8-87F8B82D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59395"/>
            <a:ext cx="10944000" cy="792000"/>
          </a:xfrm>
        </p:spPr>
        <p:txBody>
          <a:bodyPr/>
          <a:lstStyle/>
          <a:p>
            <a:r>
              <a:rPr lang="en-GB" dirty="0"/>
              <a:t>Where is the space for Global Citizenship in the curriculum?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97DB-DE6D-58E2-1776-AE33EDAA5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F67CD-1E50-EF60-1DB0-2951B1CC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77223-FE1D-0602-77E5-ADD46ABE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58" y="950567"/>
            <a:ext cx="8021242" cy="580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CF9E1D-9A60-6ED7-EAC9-A1B1021E00F4}"/>
              </a:ext>
            </a:extLst>
          </p:cNvPr>
          <p:cNvSpPr txBox="1"/>
          <p:nvPr/>
        </p:nvSpPr>
        <p:spPr>
          <a:xfrm>
            <a:off x="6305587" y="950567"/>
            <a:ext cx="1563757" cy="167336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3D279-1238-9C37-0624-A64A5ED693B6}"/>
              </a:ext>
            </a:extLst>
          </p:cNvPr>
          <p:cNvSpPr txBox="1"/>
          <p:nvPr/>
        </p:nvSpPr>
        <p:spPr>
          <a:xfrm>
            <a:off x="3066758" y="6308691"/>
            <a:ext cx="2574388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UNESCO 2018</a:t>
            </a:r>
          </a:p>
        </p:txBody>
      </p:sp>
    </p:spTree>
    <p:extLst>
      <p:ext uri="{BB962C8B-B14F-4D97-AF65-F5344CB8AC3E}">
        <p14:creationId xmlns:p14="http://schemas.microsoft.com/office/powerpoint/2010/main" val="19085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9E9B80-84B6-2B16-E6FC-9BF91016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7" y="528352"/>
            <a:ext cx="10871200" cy="6196583"/>
          </a:xfrm>
          <a:prstGeom prst="rect">
            <a:avLst/>
          </a:prstGeo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A24B9F3-4545-B3C8-0EFD-84A84BE0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spcAft>
                  <a:spcPts val="600"/>
                </a:spcAft>
              </a:pPr>
              <a:t>13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A43EA-6E4A-E833-892A-B8DF0BC77563}"/>
              </a:ext>
            </a:extLst>
          </p:cNvPr>
          <p:cNvSpPr txBox="1"/>
          <p:nvPr/>
        </p:nvSpPr>
        <p:spPr>
          <a:xfrm>
            <a:off x="9017612" y="737885"/>
            <a:ext cx="2574388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UNESCO 2018</a:t>
            </a:r>
          </a:p>
        </p:txBody>
      </p:sp>
    </p:spTree>
    <p:extLst>
      <p:ext uri="{BB962C8B-B14F-4D97-AF65-F5344CB8AC3E}">
        <p14:creationId xmlns:p14="http://schemas.microsoft.com/office/powerpoint/2010/main" val="408614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FBC4-1886-EE5C-85D1-A723A61A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62032"/>
            <a:ext cx="10944000" cy="792000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How can British Council support schools to bring Global Competence into the curriculum?</a:t>
            </a:r>
            <a:br>
              <a:rPr lang="en-GB" dirty="0"/>
            </a:br>
            <a:r>
              <a:rPr lang="en-GB" sz="2700" dirty="0">
                <a:solidFill>
                  <a:schemeClr val="tx1"/>
                </a:solidFill>
              </a:rPr>
              <a:t>Access free ready-made project-based classroom resources here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BB5EAA0-BE11-AEA0-71D0-6420F2ADB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9205" y="1511300"/>
            <a:ext cx="5077789" cy="45005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9350E-5FFA-A0FD-0D73-0492BD3B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49820-C4B4-714F-D873-79360939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GB" noProof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BFB360-AF40-BAB9-DABF-44648E5962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1633289" y="1511998"/>
            <a:ext cx="3626015" cy="4860001"/>
          </a:xfrm>
          <a:noFill/>
        </p:spPr>
      </p:pic>
    </p:spTree>
    <p:extLst>
      <p:ext uri="{BB962C8B-B14F-4D97-AF65-F5344CB8AC3E}">
        <p14:creationId xmlns:p14="http://schemas.microsoft.com/office/powerpoint/2010/main" val="349700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FBC4-1886-EE5C-85D1-A723A61A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/>
          </a:bodyPr>
          <a:lstStyle/>
          <a:p>
            <a:r>
              <a:rPr lang="en-GB" dirty="0"/>
              <a:t>Access free teacher training on Global Citizenship here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9350E-5FFA-A0FD-0D73-0492BD3B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49820-C4B4-714F-D873-79360939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GB" noProof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41C381-A9AE-70D3-0B9A-C096690590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50" y="1512000"/>
            <a:ext cx="7060788" cy="3584220"/>
          </a:xfr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81847D-6A09-49E1-0050-A6C5799EB4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357" y="1511999"/>
            <a:ext cx="5328000" cy="4500000"/>
          </a:xfrm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06AC83-3883-8721-7447-D19B002C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82" y="1398185"/>
            <a:ext cx="3645487" cy="47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C5DA-4724-CB2B-F957-904C6DB6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Set up an international school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D588-4017-A827-4639-258BF5D7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Register your school on our partner-finding databases 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Connect with a school in another country 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Establish your partnership – use clear and regular communications 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Use one of the free British Council classroom resources to support shared project-based learning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BF68F-AD36-8D48-5849-9BB0898C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70693-B5E8-8507-6B3D-AD53E9B8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0000" y="6192000"/>
            <a:ext cx="504000" cy="180000"/>
          </a:xfrm>
        </p:spPr>
        <p:txBody>
          <a:bodyPr/>
          <a:lstStyle/>
          <a:p>
            <a:fld id="{A36854FA-307F-854E-96D4-DE585DB24BD3}" type="slidenum">
              <a:rPr lang="en-GB" noProof="0" smtClean="0"/>
              <a:t>16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21CF6-4E5C-6020-9373-E978CC54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508" y="900000"/>
            <a:ext cx="3498492" cy="4640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404FF9-52FB-2F77-FBD5-505DDCA9F1AF}"/>
              </a:ext>
            </a:extLst>
          </p:cNvPr>
          <p:cNvSpPr txBox="1"/>
          <p:nvPr/>
        </p:nvSpPr>
        <p:spPr>
          <a:xfrm>
            <a:off x="8136000" y="5904834"/>
            <a:ext cx="34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British Council partner-finding database</a:t>
            </a:r>
          </a:p>
        </p:txBody>
      </p:sp>
    </p:spTree>
    <p:extLst>
      <p:ext uri="{BB962C8B-B14F-4D97-AF65-F5344CB8AC3E}">
        <p14:creationId xmlns:p14="http://schemas.microsoft.com/office/powerpoint/2010/main" val="73694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C9DD-4983-E250-F271-83C65390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/>
          </a:bodyPr>
          <a:lstStyle/>
          <a:p>
            <a:r>
              <a:rPr lang="en-GB" dirty="0"/>
              <a:t>Case study: St Joseph’s (UK) and </a:t>
            </a:r>
            <a:r>
              <a:rPr lang="en-GB" dirty="0" err="1"/>
              <a:t>Marka</a:t>
            </a:r>
            <a:r>
              <a:rPr lang="en-GB" dirty="0"/>
              <a:t> Prep (Jordan)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3E5B046D-BFFF-E7EA-238C-3CC8A2BFF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000" y="1512000"/>
            <a:ext cx="8000000" cy="45000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53265-0078-2515-587F-3E27B4EC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1C18D-5224-C38E-D3B8-EC8FEFFA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900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1D96-63DE-1F26-D5E1-41A457CFE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1C1E0-9E36-93A1-DC03-1A7D4877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1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486F-ACCF-4307-90C7-08A2F6D3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71479"/>
            <a:ext cx="10944000" cy="7920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What is a Global Citizen?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ED034-C2A9-4874-90DC-BB59F7FB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3E47-03B2-47D5-9AFE-A062DF00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52BEC-444D-9AFE-9975-A252DF35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644" y="1512000"/>
            <a:ext cx="8136000" cy="45000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29F3A0-3994-5ED3-A9C2-389F1E01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7" y="209862"/>
            <a:ext cx="10747684" cy="57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DEC6-0BB2-52BE-D5DC-FC3E3867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definitions of Global Citizens…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83F2-B24C-4AB2-6B7B-0FA2528B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48" y="1179000"/>
            <a:ext cx="9398504" cy="4500000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global citizen is someone who is aware of and understands the wider world – and their place in it. 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They are a citizen of the world. 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They take an active role in their community and work with others to make our planet more peaceful, sustainable and fairer. </a:t>
            </a:r>
            <a:r>
              <a:rPr lang="en-GB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They are </a:t>
            </a:r>
            <a:r>
              <a:rPr lang="en-GB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open to engaging positively with other identities and cultures and being able to recognise and challenge stereotypes. </a:t>
            </a:r>
            <a:r>
              <a:rPr lang="en-GB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solidFill>
                  <a:schemeClr val="tx1"/>
                </a:solidFill>
                <a:ea typeface="Times New Roman" panose="02020603050405020304" pitchFamily="18" charset="0"/>
              </a:rPr>
              <a:t>They are</a:t>
            </a:r>
            <a:r>
              <a:rPr lang="en-GB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globall</a:t>
            </a:r>
            <a:r>
              <a:rPr lang="en-GB" sz="2400" u="sng" dirty="0">
                <a:solidFill>
                  <a:schemeClr val="tx1"/>
                </a:solidFill>
                <a:ea typeface="Times New Roman" panose="02020603050405020304" pitchFamily="18" charset="0"/>
              </a:rPr>
              <a:t>y competent</a:t>
            </a:r>
            <a:endParaRPr lang="en-GB" u="sng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D1217-8B7F-5024-D0B1-41AD5C1F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341322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5B8EC-876D-73B0-1E62-077AD9B1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6" name="Picture 5" descr="Image result for global citizen meaning">
            <a:extLst>
              <a:ext uri="{FF2B5EF4-FFF2-40B4-BE49-F238E27FC236}">
                <a16:creationId xmlns:a16="http://schemas.microsoft.com/office/drawing/2014/main" id="{7BDB4CCA-2D1E-8378-4D2B-E5577F33C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2" y="4974484"/>
            <a:ext cx="3668568" cy="1217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486F-ACCF-4307-90C7-08A2F6D3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71479"/>
            <a:ext cx="10944000" cy="7920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Why is it important for our pupils to be globally competent? Audience survey responses: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ED034-C2A9-4874-90DC-BB59F7FB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3E47-03B2-47D5-9AFE-A062DF00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52BEC-444D-9AFE-9975-A252DF35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429EA3-D5B0-0C61-E8C7-3C00AFF6F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12945"/>
              </p:ext>
            </p:extLst>
          </p:nvPr>
        </p:nvGraphicFramePr>
        <p:xfrm>
          <a:off x="344783" y="1641200"/>
          <a:ext cx="2486797" cy="4500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797">
                  <a:extLst>
                    <a:ext uri="{9D8B030D-6E8A-4147-A177-3AD203B41FA5}">
                      <a16:colId xmlns:a16="http://schemas.microsoft.com/office/drawing/2014/main" val="1446269233"/>
                    </a:ext>
                  </a:extLst>
                </a:gridCol>
              </a:tblGrid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348415283"/>
                  </a:ext>
                </a:extLst>
              </a:tr>
              <a:tr h="243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able to understand the world and solve global situations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2025967321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996653083"/>
                  </a:ext>
                </a:extLst>
              </a:tr>
              <a:tr h="243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They must to understand the world that is actually in constantly evolving.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03787802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346431988"/>
                  </a:ext>
                </a:extLst>
              </a:tr>
              <a:tr h="243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create sense of a single community and working together for global well-being.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807286898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3771209037"/>
                  </a:ext>
                </a:extLst>
              </a:tr>
              <a:tr h="243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undestand and live humanity with awareness and commitment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460117566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804447764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A person that can carry out any task in different scenarios.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2196956685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605578836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fit in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3925860836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2031352577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Be an active participant of how the world works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866791358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844535188"/>
                  </a:ext>
                </a:extLst>
              </a:tr>
              <a:tr h="2432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It helps them to be empowered of their role in their community and society.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3701263332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2924409448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Integral formation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916919123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031553123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So he/she communicates with other cultures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256301796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1404203531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Comunicación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3678191394"/>
                  </a:ext>
                </a:extLst>
              </a:tr>
              <a:tr h="162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393719255"/>
                  </a:ext>
                </a:extLst>
              </a:tr>
              <a:tr h="3649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develop the awareness they need to become active and responsible global citizens who are able to contribute to a more just, peaceful, and sustainable world.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9" marR="8109" marT="8109" marB="0" anchor="ctr"/>
                </a:tc>
                <a:extLst>
                  <a:ext uri="{0D108BD9-81ED-4DB2-BD59-A6C34878D82A}">
                    <a16:rowId xmlns:a16="http://schemas.microsoft.com/office/drawing/2014/main" val="286516133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50128B-EAE8-DBE7-61B6-048EDA499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67911"/>
              </p:ext>
            </p:extLst>
          </p:nvPr>
        </p:nvGraphicFramePr>
        <p:xfrm>
          <a:off x="2831580" y="1635940"/>
          <a:ext cx="2604099" cy="4500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099">
                  <a:extLst>
                    <a:ext uri="{9D8B030D-6E8A-4147-A177-3AD203B41FA5}">
                      <a16:colId xmlns:a16="http://schemas.microsoft.com/office/drawing/2014/main" val="1042339254"/>
                    </a:ext>
                  </a:extLst>
                </a:gridCol>
              </a:tblGrid>
              <a:tr h="2547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Is the way to be part of everything, the way to Connect yourself with your work and your personal life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849849654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                           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4156166124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Participate actively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843509879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                           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974771820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It is the only way we can survive as a species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034789138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                           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896463744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Social skills development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65826297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60299500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Leadeeship and autonomy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18811763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634342971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open their minds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462517417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4194444633"/>
                  </a:ext>
                </a:extLst>
              </a:tr>
              <a:tr h="50949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Because the world is interconnected and students need to know how globalization may bring both positive and , perhaps, even negative ones and then find solutions to the possible issues.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861392582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4294938777"/>
                  </a:ext>
                </a:extLst>
              </a:tr>
              <a:tr h="2547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They must know what they can encounter outside of their world and need basic skills to live in it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761257887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500784161"/>
                  </a:ext>
                </a:extLst>
              </a:tr>
              <a:tr h="2547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able to make a positive empact in our community or anywhere they choose to be.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62876230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288186427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Because they are the base of a global community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706791635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785571066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Understand global issues and assume an important role on it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159895796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2658396690"/>
                  </a:ext>
                </a:extLst>
              </a:tr>
              <a:tr h="1698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They will able to take part in significant change effectively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10158927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1963F1-91B5-6989-D5B9-58179DED9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70570"/>
              </p:ext>
            </p:extLst>
          </p:nvPr>
        </p:nvGraphicFramePr>
        <p:xfrm>
          <a:off x="5478385" y="1630697"/>
          <a:ext cx="2555875" cy="4500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val="4095710314"/>
                    </a:ext>
                  </a:extLst>
                </a:gridCol>
              </a:tblGrid>
              <a:tr h="2500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To make sure they are ready for a globalized world with its challenges and differences.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383749148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81473834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Awareness of global issues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73573811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627632542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They need to engage in the global dialogue to face the challenges that the future can bring.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629478222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3578203538"/>
                  </a:ext>
                </a:extLst>
              </a:tr>
              <a:tr h="2500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able to make responsible and informed decisions in the roles they have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3315915063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21987285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succeed in the world that awaits them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25778637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207282329"/>
                  </a:ext>
                </a:extLst>
              </a:tr>
              <a:tr h="3750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So they can positively contribute to an increasingly interconnected world and deal in situations with empathy, innovation, and cultural understanding.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735134796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361854517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Understanding the purpose of education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3856040327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4157084794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lider new perspectivas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390286354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450421537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understand the world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381679043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403455669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We are all one!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515011578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678836625"/>
                  </a:ext>
                </a:extLst>
              </a:tr>
              <a:tr h="3750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they live in a globally connected world, that becomes more united as time moves forward. Being globally competent will help them thrive in their chosen paths for the future.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567828073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3882023854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To be able to solve problems.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28061742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73E2F24-DF45-F53D-9344-EEA49BF4A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06887"/>
              </p:ext>
            </p:extLst>
          </p:nvPr>
        </p:nvGraphicFramePr>
        <p:xfrm>
          <a:off x="8048998" y="1651678"/>
          <a:ext cx="2706221" cy="4500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221">
                  <a:extLst>
                    <a:ext uri="{9D8B030D-6E8A-4147-A177-3AD203B41FA5}">
                      <a16:colId xmlns:a16="http://schemas.microsoft.com/office/drawing/2014/main" val="381001057"/>
                    </a:ext>
                  </a:extLst>
                </a:gridCol>
              </a:tblGrid>
              <a:tr h="2647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part of the solutions of the issues the 21st century demmands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337394197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244722982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World of work.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23072551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Companies want the skills.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841470707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2733199126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able to be part of the world and understand how the world has changed and what they could do to make it better. Solve problems.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271935170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4083230483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carry out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595254174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499698849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take an active role.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935375959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2241129071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Because the world is our home, and we need to understand this oneness and therefore equally shared responsibility for it.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4252039296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83217324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promove critical thinking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2323736466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897023428"/>
                  </a:ext>
                </a:extLst>
              </a:tr>
              <a:tr h="2647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So they can create a peacful Word based on equality and human rights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41498180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652772665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generate opportunities to others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77409402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316546916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change harmful and selfish mindsets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33860431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175457559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 dirty="0">
                          <a:effectLst/>
                        </a:rPr>
                        <a:t>To be able to see what is wrong and take action to correct it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28291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486F-ACCF-4307-90C7-08A2F6D3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71479"/>
            <a:ext cx="10944000" cy="79200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Why is it important for our pupils to be globally competent? Audience survey responses (</a:t>
            </a:r>
            <a:r>
              <a:rPr lang="en-GB" dirty="0" err="1"/>
              <a:t>contd</a:t>
            </a:r>
            <a:r>
              <a:rPr lang="en-GB" dirty="0"/>
              <a:t>):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ED034-C2A9-4874-90DC-BB59F7FB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3E47-03B2-47D5-9AFE-A062DF00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52BEC-444D-9AFE-9975-A252DF35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A60C12-6351-D847-CA19-FDE8559EC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1556"/>
              </p:ext>
            </p:extLst>
          </p:nvPr>
        </p:nvGraphicFramePr>
        <p:xfrm>
          <a:off x="316719" y="1761750"/>
          <a:ext cx="29210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64381882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It will ensure that they can be productive and resourceful anywhere life takes them in their future.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9695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65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For them to transform ideas in actions.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7851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55282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To understand life and play a part in solving world challenges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6596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90656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So they may be able to interact and collaborate with others in whatever context they encounter in their lives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481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77189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To be able to understand different perspectives and influence others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2135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862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To be able to interact with others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4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3097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It allows them to be 21st century citizens.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517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6057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to be able to perform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49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097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Could save us from major conflict and war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13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                          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535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 dirty="0">
                          <a:effectLst/>
                        </a:rPr>
                        <a:t>Emphatic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70800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BAC3F5-BBE0-CA46-9959-189EC458F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55830"/>
              </p:ext>
            </p:extLst>
          </p:nvPr>
        </p:nvGraphicFramePr>
        <p:xfrm>
          <a:off x="3237719" y="1781449"/>
          <a:ext cx="2262578" cy="4500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578">
                  <a:extLst>
                    <a:ext uri="{9D8B030D-6E8A-4147-A177-3AD203B41FA5}">
                      <a16:colId xmlns:a16="http://schemas.microsoft.com/office/drawing/2014/main" val="2577290802"/>
                    </a:ext>
                  </a:extLst>
                </a:gridCol>
              </a:tblGrid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be able to face a globalized world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333183464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238235468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Respect differences and understand other points of view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318198873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176518108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join with other people to achieve common goals.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787475081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671457119"/>
                  </a:ext>
                </a:extLst>
              </a:tr>
              <a:tr h="2213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Nowadays culture can't be confined to one country or region.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43258808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440225370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It gives them adaptability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2808909442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835061132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Young people need to save the world! Together!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079005505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497057950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make changes according to the world experiences!!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2588833374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150328713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They arw already immersed in a global learning environment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747602460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2092641927"/>
                  </a:ext>
                </a:extLst>
              </a:tr>
              <a:tr h="2213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The world is a wide community. We need them to think collectively.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519080818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536325965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develop accesible solutions at a global level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4055346111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4283389435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understand difference and how to mediate conflict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34297542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751965854"/>
                  </a:ext>
                </a:extLst>
              </a:tr>
              <a:tr h="2213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face all the challenges they have in terms of academy, life skills and cultural awareness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2176995459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400223178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Promote understanding of a global mindset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714622491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710634699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be a change agent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814614055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3037803982"/>
                  </a:ext>
                </a:extLst>
              </a:tr>
              <a:tr h="1475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 dirty="0">
                          <a:effectLst/>
                        </a:rPr>
                        <a:t>Understand the world from many perspectives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8" marR="7378" marT="7378" marB="0" anchor="ctr"/>
                </a:tc>
                <a:extLst>
                  <a:ext uri="{0D108BD9-81ED-4DB2-BD59-A6C34878D82A}">
                    <a16:rowId xmlns:a16="http://schemas.microsoft.com/office/drawing/2014/main" val="10771086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81D3B0-2581-3189-E9BF-CEC84CC83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45480"/>
              </p:ext>
            </p:extLst>
          </p:nvPr>
        </p:nvGraphicFramePr>
        <p:xfrm>
          <a:off x="5522067" y="1747682"/>
          <a:ext cx="2339276" cy="4500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276">
                  <a:extLst>
                    <a:ext uri="{9D8B030D-6E8A-4147-A177-3AD203B41FA5}">
                      <a16:colId xmlns:a16="http://schemas.microsoft.com/office/drawing/2014/main" val="3284049847"/>
                    </a:ext>
                  </a:extLst>
                </a:gridCol>
              </a:tblGrid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Be successful in life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794577547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3359613103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Prepares them to thrive in a globalized world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706487855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3427012492"/>
                  </a:ext>
                </a:extLst>
              </a:tr>
              <a:tr h="2288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Because they will be better prepared for the challenges that globalization brings about.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481689384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3323615248"/>
                  </a:ext>
                </a:extLst>
              </a:tr>
              <a:tr h="2288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It fosters peace amongst countries. It builds trust, collaboration and respect beyond our borders.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509416778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2085123142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Interact with different culture res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4191215008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635896971"/>
                  </a:ext>
                </a:extLst>
              </a:tr>
              <a:tr h="2288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be part of all the changes and be a change by themselves to make the world better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591060345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55872842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know how to live in community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3977074796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2747636327"/>
                  </a:ext>
                </a:extLst>
              </a:tr>
              <a:tr h="4576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It is essential to become more respectful and value their own culture and traditions, to be aware of their community’s needs and what solutions they could implement to help others.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168737319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255037539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Because is the future of the world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882236188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713671296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contribute to global harmony and solutions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495777435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56146204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be active part of the world.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4278769033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707935391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sonthat they can understand and respond to change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2169151569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                           </a:t>
                      </a:r>
                      <a:endParaRPr lang="en-GB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2205214378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>
                          <a:effectLst/>
                        </a:rPr>
                        <a:t>To have an impact, succeed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2534686865"/>
                  </a:ext>
                </a:extLst>
              </a:tr>
              <a:tr h="1525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u="none" strike="noStrike" dirty="0">
                          <a:effectLst/>
                        </a:rPr>
                        <a:t>                           </a:t>
                      </a:r>
                      <a:endParaRPr lang="en-GB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8" marR="7628" marT="7628" marB="0" anchor="ctr"/>
                </a:tc>
                <a:extLst>
                  <a:ext uri="{0D108BD9-81ED-4DB2-BD59-A6C34878D82A}">
                    <a16:rowId xmlns:a16="http://schemas.microsoft.com/office/drawing/2014/main" val="11229514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ADD7EC-8390-5F2B-3DEE-2C9A63218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49872"/>
              </p:ext>
            </p:extLst>
          </p:nvPr>
        </p:nvGraphicFramePr>
        <p:xfrm>
          <a:off x="7842179" y="1718995"/>
          <a:ext cx="1643063" cy="4500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063">
                  <a:extLst>
                    <a:ext uri="{9D8B030D-6E8A-4147-A177-3AD203B41FA5}">
                      <a16:colId xmlns:a16="http://schemas.microsoft.com/office/drawing/2014/main" val="3876779661"/>
                    </a:ext>
                  </a:extLst>
                </a:gridCol>
              </a:tblGrid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Active contributors of ideas and actions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722847803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50459780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This way they will prepared to today’s world.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824279386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73855914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be Competitive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931950623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552529646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There is no choice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344624296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700839011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Identify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710700228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461201599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They're members of an international community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44384535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293741428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be more human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99062060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894889848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For them to be more resilient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645823834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504017830"/>
                  </a:ext>
                </a:extLst>
              </a:tr>
              <a:tr h="1607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be confident with where they are and where they can go.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788401545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260559839"/>
                  </a:ext>
                </a:extLst>
              </a:tr>
              <a:tr h="1607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enable them to make a difference and navigate today’s world effectively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394337833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140101365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Its a must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4143662574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4066406723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Empathetic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439393511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614005618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Interact and impact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4274201628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54334055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Today's world's issues require worldwide collaboration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75476548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20234213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help solve modern day problems and challenges.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85822170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206693300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They will most likely have to live abroad in the future.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504017785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46516215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reach their potential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584810156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290171061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understand the world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95485316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307998237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contribute to building a better world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658038597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4098285584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To Understand the world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286676692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>
                          <a:effectLst/>
                        </a:rPr>
                        <a:t>                           </a:t>
                      </a:r>
                      <a:endParaRPr lang="en-GB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762354697"/>
                  </a:ext>
                </a:extLst>
              </a:tr>
              <a:tr h="1071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u="none" strike="noStrike" dirty="0">
                          <a:effectLst/>
                        </a:rPr>
                        <a:t>World is global now, high interaction </a:t>
                      </a:r>
                      <a:r>
                        <a:rPr lang="en-GB" sz="500" u="none" strike="noStrike" dirty="0" err="1">
                          <a:effectLst/>
                        </a:rPr>
                        <a:t>ww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85558076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5269C0-2059-63E1-0571-36D0AACD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35974"/>
              </p:ext>
            </p:extLst>
          </p:nvPr>
        </p:nvGraphicFramePr>
        <p:xfrm>
          <a:off x="9480146" y="1677358"/>
          <a:ext cx="2654178" cy="4500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178">
                  <a:extLst>
                    <a:ext uri="{9D8B030D-6E8A-4147-A177-3AD203B41FA5}">
                      <a16:colId xmlns:a16="http://schemas.microsoft.com/office/drawing/2014/main" val="4060959312"/>
                    </a:ext>
                  </a:extLst>
                </a:gridCol>
              </a:tblGrid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transform realities that need to be transformed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1709646412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3330714116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Yo be able to interact socially and professionally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1046348718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72869794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Communication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770949636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3716675947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Face up with day to day challenges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3218060307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89722302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able to make changes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3023042145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395654105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interact and impact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3232997363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763799188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create a better world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1905820159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1342350125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Soft skills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297508189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92728793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take part in the change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4063499008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127306261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Adaptation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3342692577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1182104016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understand different cultures and respect their peers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4159094564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03295242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Migration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495935516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                           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914154893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u="none" strike="noStrike">
                          <a:effectLst/>
                        </a:rPr>
                        <a:t>To be capable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2230236223"/>
                  </a:ext>
                </a:extLst>
              </a:tr>
              <a:tr h="173099">
                <a:tc>
                  <a:txBody>
                    <a:bodyPr/>
                    <a:lstStyle/>
                    <a:p>
                      <a:pPr algn="l" fontAlgn="ctr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5" marR="8655" marT="8655" marB="0" anchor="ctr"/>
                </a:tc>
                <a:extLst>
                  <a:ext uri="{0D108BD9-81ED-4DB2-BD59-A6C34878D82A}">
                    <a16:rowId xmlns:a16="http://schemas.microsoft.com/office/drawing/2014/main" val="198764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58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DEC6-0BB2-52BE-D5DC-FC3E3867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reasons why it’s important for our pupils to be globally competent…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83F2-B24C-4AB2-6B7B-0FA2528B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48" y="1494000"/>
            <a:ext cx="8136000" cy="450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GB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Global competence can help young people:</a:t>
            </a:r>
            <a:endParaRPr lang="en-GB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 cultural awareness and respectful interactions in increasingly diverse societies;</a:t>
            </a:r>
            <a:endParaRPr lang="en-GB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prepare for the world of work;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 open to people from different cultural backgrounds, demonstrate respect for others in a globalised world;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care about global issues and engage in tackling these issues</a:t>
            </a:r>
            <a:endParaRPr lang="en-GB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D1217-8B7F-5024-D0B1-41AD5C1F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5B8EC-876D-73B0-1E62-077AD9B1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5D6BF-EFBF-8B75-C5B6-9244854D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531" y="1427372"/>
            <a:ext cx="3516064" cy="23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ACA5-BC35-BCAE-693C-50AE0E55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PISA &amp; Global Competence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82F9-4514-4B06-9FA0-6A74F7A9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512000"/>
            <a:ext cx="10722365" cy="4500000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Since 2018, the OECD has included Global Competence in its Programme for International Student Assessment (PISA) – alongside reading, maths and science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findings from the first assessment of global competence highlight that the most successful schools in fostering global knowledge, skills and attitudes among their students are those that: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offer a curriculum that values openness to the world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 a positive and inclusive learning environment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to relate to people from other cultures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teachers who are prepared for teaching global competence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address global issues in an open and exploratory way</a:t>
            </a:r>
            <a:endParaRPr lang="en-GB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73E13-9EB2-52A2-126A-873BA281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444E4-9E50-8415-EC2C-A8978DD9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AC3BF-A1F5-2880-5B21-A8977EC3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05" y="3454982"/>
            <a:ext cx="2657395" cy="34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E51246-B569-C907-2694-82898CC2BCD4}"/>
              </a:ext>
            </a:extLst>
          </p:cNvPr>
          <p:cNvSpPr txBox="1"/>
          <p:nvPr/>
        </p:nvSpPr>
        <p:spPr>
          <a:xfrm>
            <a:off x="6957391" y="6670224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PISA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lobal Competence questionnaire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412E9E-2132-E064-E7A1-1F511B4BBE12}"/>
              </a:ext>
            </a:extLst>
          </p:cNvPr>
          <p:cNvCxnSpPr>
            <a:cxnSpLocks/>
          </p:cNvCxnSpPr>
          <p:nvPr/>
        </p:nvCxnSpPr>
        <p:spPr>
          <a:xfrm flipV="1">
            <a:off x="9024079" y="5658678"/>
            <a:ext cx="981312" cy="101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2ECA-2F2F-E8F0-672F-2B170AD9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155" y="254749"/>
            <a:ext cx="1363845" cy="18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5386-D198-F58F-B71B-C9F7E588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 fontScale="90000"/>
          </a:bodyPr>
          <a:lstStyle/>
          <a:p>
            <a:r>
              <a:rPr lang="en-GB" sz="2300"/>
              <a:t>In your opinion, what are the global issues our pupils should be aware of and engage with?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DBA44-9CD5-7133-6DDB-3BBA0449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1616130"/>
            <a:ext cx="8136000" cy="429174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80501-3835-AF06-025F-23982165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51EA-E845-91CF-B352-C05803B4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105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ED78-C9E9-639B-EB0B-16709D00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Sustainable Development Goals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078108-FDD1-8329-31F2-3C519197F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428" y="907858"/>
            <a:ext cx="9243947" cy="52868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C44EC-48C7-98B5-0CD4-1B624B0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A164B-33EE-936C-43F9-CF781D5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33708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Purpl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B25EFF"/>
      </a:accent1>
      <a:accent2>
        <a:srgbClr val="FF00C8"/>
      </a:accent2>
      <a:accent3>
        <a:srgbClr val="00DCFF"/>
      </a:accent3>
      <a:accent4>
        <a:srgbClr val="EA0034"/>
      </a:accent4>
      <a:accent5>
        <a:srgbClr val="FF8200"/>
      </a:accent5>
      <a:accent6>
        <a:srgbClr val="5DEB4B"/>
      </a:accent6>
      <a:hlink>
        <a:srgbClr val="B25EFF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Purple" id="{E8AA22C1-9421-496F-A71F-108023ADEFC6}" vid="{5571269F-DD4A-443E-B417-76546DA89F93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Purpl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B25EFF"/>
      </a:accent1>
      <a:accent2>
        <a:srgbClr val="FF00C8"/>
      </a:accent2>
      <a:accent3>
        <a:srgbClr val="00DCFF"/>
      </a:accent3>
      <a:accent4>
        <a:srgbClr val="EA0034"/>
      </a:accent4>
      <a:accent5>
        <a:srgbClr val="FF8200"/>
      </a:accent5>
      <a:accent6>
        <a:srgbClr val="5DEB4B"/>
      </a:accent6>
      <a:hlink>
        <a:srgbClr val="B25EFF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Purple" id="{E8AA22C1-9421-496F-A71F-108023ADEFC6}" vid="{C0F8F198-7EF0-498C-8BA3-0147E5BDDC53}"/>
    </a:ext>
  </a:extLst>
</a:theme>
</file>

<file path=ppt/theme/theme3.xml><?xml version="1.0" encoding="utf-8"?>
<a:theme xmlns:a="http://schemas.openxmlformats.org/drawingml/2006/main" name="Cover - white">
  <a:themeElements>
    <a:clrScheme name="British Council - Purpl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B25EFF"/>
      </a:accent1>
      <a:accent2>
        <a:srgbClr val="FF00C8"/>
      </a:accent2>
      <a:accent3>
        <a:srgbClr val="00DCFF"/>
      </a:accent3>
      <a:accent4>
        <a:srgbClr val="EA0034"/>
      </a:accent4>
      <a:accent5>
        <a:srgbClr val="FF8200"/>
      </a:accent5>
      <a:accent6>
        <a:srgbClr val="5DEB4B"/>
      </a:accent6>
      <a:hlink>
        <a:srgbClr val="B25EFF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Purple" id="{E8AA22C1-9421-496F-A71F-108023ADEFC6}" vid="{2AEF365A-F17A-4A62-A0E8-10BA4B9E5F1C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Purpl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B25EFF"/>
      </a:accent1>
      <a:accent2>
        <a:srgbClr val="FF00C8"/>
      </a:accent2>
      <a:accent3>
        <a:srgbClr val="00DCFF"/>
      </a:accent3>
      <a:accent4>
        <a:srgbClr val="EA0034"/>
      </a:accent4>
      <a:accent5>
        <a:srgbClr val="FF8200"/>
      </a:accent5>
      <a:accent6>
        <a:srgbClr val="5DEB4B"/>
      </a:accent6>
      <a:hlink>
        <a:srgbClr val="B25EFF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Purple" id="{E8AA22C1-9421-496F-A71F-108023ADEFC6}" vid="{C5BD8B88-0047-4CC9-BEED-211B73654EB8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Purpl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B25EFF"/>
      </a:accent1>
      <a:accent2>
        <a:srgbClr val="FF00C8"/>
      </a:accent2>
      <a:accent3>
        <a:srgbClr val="00DCFF"/>
      </a:accent3>
      <a:accent4>
        <a:srgbClr val="EA0034"/>
      </a:accent4>
      <a:accent5>
        <a:srgbClr val="FF8200"/>
      </a:accent5>
      <a:accent6>
        <a:srgbClr val="5DEB4B"/>
      </a:accent6>
      <a:hlink>
        <a:srgbClr val="B25EFF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Purple" id="{E8AA22C1-9421-496F-A71F-108023ADEFC6}" vid="{1BB25599-563E-43F4-9E95-916E02BA3DB4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Purpl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B25EFF"/>
      </a:accent1>
      <a:accent2>
        <a:srgbClr val="FF00C8"/>
      </a:accent2>
      <a:accent3>
        <a:srgbClr val="00DCFF"/>
      </a:accent3>
      <a:accent4>
        <a:srgbClr val="EA0034"/>
      </a:accent4>
      <a:accent5>
        <a:srgbClr val="FF8200"/>
      </a:accent5>
      <a:accent6>
        <a:srgbClr val="5DEB4B"/>
      </a:accent6>
      <a:hlink>
        <a:srgbClr val="B25EFF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Purple" id="{E8AA22C1-9421-496F-A71F-108023ADEFC6}" vid="{E991E4F6-BC13-4DE4-9496-E3FE27491C4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- purple widescreen</Template>
  <TotalTime>6689</TotalTime>
  <Words>1860</Words>
  <Application>Microsoft Office PowerPoint</Application>
  <PresentationFormat>Widescreen</PresentationFormat>
  <Paragraphs>331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British Council Sans</vt:lpstr>
      <vt:lpstr>Symbol</vt:lpstr>
      <vt:lpstr>Calibri</vt:lpstr>
      <vt:lpstr>British Council Sans Headline</vt:lpstr>
      <vt:lpstr>Arial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Supporting Young People to become Global Citizens </vt:lpstr>
      <vt:lpstr> What is a Global Citizen?</vt:lpstr>
      <vt:lpstr>Some definitions of Global Citizens…</vt:lpstr>
      <vt:lpstr> Why is it important for our pupils to be globally competent? Audience survey responses:</vt:lpstr>
      <vt:lpstr> Why is it important for our pupils to be globally competent? Audience survey responses (contd):</vt:lpstr>
      <vt:lpstr>Some reasons why it’s important for our pupils to be globally competent…</vt:lpstr>
      <vt:lpstr>PISA &amp; Global Competence  </vt:lpstr>
      <vt:lpstr>In your opinion, what are the global issues our pupils should be aware of and engage with?</vt:lpstr>
      <vt:lpstr>The Sustainable Development Goals</vt:lpstr>
      <vt:lpstr>Sustainable Development Goal 4.7</vt:lpstr>
      <vt:lpstr>What are the principles of effective learning for pupils to become Global Citizens?</vt:lpstr>
      <vt:lpstr>Where is the space for Global Citizenship in the curriculum? </vt:lpstr>
      <vt:lpstr>PowerPoint Presentation</vt:lpstr>
      <vt:lpstr>How can British Council support schools to bring Global Competence into the curriculum? Access free ready-made project-based classroom resources here </vt:lpstr>
      <vt:lpstr>Access free teacher training on Global Citizenship here </vt:lpstr>
      <vt:lpstr>Set up an international school partnership</vt:lpstr>
      <vt:lpstr>Case study: St Joseph’s (UK) and Marka Prep (Jordan)</vt:lpstr>
      <vt:lpstr>Thank you!</vt:lpstr>
    </vt:vector>
  </TitlesOfParts>
  <Company>British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Tripartite Decision Board: pipeline analysis</dc:title>
  <dc:creator>Robinson, Sally (Cultural Engagement)</dc:creator>
  <cp:lastModifiedBy>Coyle, Darren (Education and Society)</cp:lastModifiedBy>
  <cp:revision>43</cp:revision>
  <cp:lastPrinted>2019-09-18T09:30:23Z</cp:lastPrinted>
  <dcterms:created xsi:type="dcterms:W3CDTF">2022-09-09T07:23:18Z</dcterms:created>
  <dcterms:modified xsi:type="dcterms:W3CDTF">2023-04-27T22:22:56Z</dcterms:modified>
</cp:coreProperties>
</file>