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3"/>
    <p:sldMasterId id="2147483754" r:id="rId4"/>
    <p:sldMasterId id="2147483727" r:id="rId5"/>
    <p:sldMasterId id="2147483660" r:id="rId6"/>
    <p:sldMasterId id="2147483700" r:id="rId7"/>
    <p:sldMasterId id="2147483769" r:id="rId8"/>
    <p:sldMasterId id="2147483799" r:id="rId9"/>
    <p:sldMasterId id="2147483823" r:id="rId10"/>
  </p:sldMasterIdLst>
  <p:notesMasterIdLst>
    <p:notesMasterId r:id="rId23"/>
  </p:notesMasterIdLst>
  <p:handoutMasterIdLst>
    <p:handoutMasterId r:id="rId24"/>
  </p:handoutMasterIdLst>
  <p:sldIdLst>
    <p:sldId id="281" r:id="rId11"/>
    <p:sldId id="952" r:id="rId12"/>
    <p:sldId id="969" r:id="rId13"/>
    <p:sldId id="968" r:id="rId14"/>
    <p:sldId id="320" r:id="rId15"/>
    <p:sldId id="971" r:id="rId16"/>
    <p:sldId id="985" r:id="rId17"/>
    <p:sldId id="979" r:id="rId18"/>
    <p:sldId id="357" r:id="rId19"/>
    <p:sldId id="983" r:id="rId20"/>
    <p:sldId id="959" r:id="rId21"/>
    <p:sldId id="358" r:id="rId22"/>
  </p:sldIdLst>
  <p:sldSz cx="12192000" cy="6858000"/>
  <p:notesSz cx="6807200" cy="9939338"/>
  <p:embeddedFontLst>
    <p:embeddedFont>
      <p:font typeface="British Council Sans" panose="020B0504020202020204" pitchFamily="34" charset="0"/>
      <p:regular r:id="rId25"/>
      <p:bold r:id="rId26"/>
      <p:italic r:id="rId27"/>
      <p:boldItalic r:id="rId28"/>
    </p:embeddedFont>
    <p:embeddedFont>
      <p:font typeface="British Council Sans Black" panose="020B0A04020202020204" pitchFamily="34" charset="0"/>
      <p:bold r:id="rId29"/>
    </p:embeddedFont>
    <p:embeddedFont>
      <p:font typeface="British Council Sans Bold" panose="020B0804020202020204" pitchFamily="34" charset="0"/>
      <p:bold r:id="rId30"/>
    </p:embeddedFont>
    <p:embeddedFont>
      <p:font typeface="British Council Sans Headline" panose="020B0604020202020204" charset="0"/>
      <p:regular r:id="rId31"/>
      <p:bold r:id="rId32"/>
      <p:italic r:id="rId33"/>
      <p:boldItalic r:id="rId34"/>
    </p:embeddedFont>
    <p:embeddedFont>
      <p:font typeface="British Council Sans Regular" panose="020B0504020202020204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bong, Farida (Indonesia)" initials="LF(" lastIdx="17" clrIdx="0">
    <p:extLst>
      <p:ext uri="{19B8F6BF-5375-455C-9EA6-DF929625EA0E}">
        <p15:presenceInfo xmlns:p15="http://schemas.microsoft.com/office/powerpoint/2012/main" userId="S::Farida.Limbong@britishcouncil.org::4c2d1630-1928-4c53-9b0b-6cdaec9f176c" providerId="AD"/>
      </p:ext>
    </p:extLst>
  </p:cmAuthor>
  <p:cmAuthor id="2" name="Laturiuw, Florecita (Indonesia)" initials="LF(" lastIdx="6" clrIdx="1">
    <p:extLst>
      <p:ext uri="{19B8F6BF-5375-455C-9EA6-DF929625EA0E}">
        <p15:presenceInfo xmlns:p15="http://schemas.microsoft.com/office/powerpoint/2012/main" userId="S::Florecita.Laturiuw@BritishCouncil.Org::5f13eb1a-b833-4d8e-b4f7-a80b789c3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98A8D"/>
    <a:srgbClr val="00EDC3"/>
    <a:srgbClr val="FFE300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65121" autoAdjust="0"/>
  </p:normalViewPr>
  <p:slideViewPr>
    <p:cSldViewPr snapToGrid="0">
      <p:cViewPr varScale="1">
        <p:scale>
          <a:sx n="47" d="100"/>
          <a:sy n="47" d="100"/>
        </p:scale>
        <p:origin x="161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5.fntdata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5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BCD50-22FD-4862-A0B1-76D8C60E32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5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3085A"/>
              </a:solidFill>
              <a:latin typeface="British Council Sans Regula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0DF65-A419-4147-8B02-10980FB3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4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3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200,000 modules completed since launch</a:t>
            </a:r>
          </a:p>
          <a:p>
            <a:r>
              <a:rPr lang="en-GB" dirty="0"/>
              <a:t>97,500 users since launch</a:t>
            </a:r>
          </a:p>
          <a:p>
            <a:endParaRPr lang="en-GB" dirty="0"/>
          </a:p>
          <a:p>
            <a:r>
              <a:rPr lang="en-GB" dirty="0"/>
              <a:t>Web page open</a:t>
            </a:r>
          </a:p>
          <a:p>
            <a:r>
              <a:rPr lang="en-GB" dirty="0"/>
              <a:t>Ask question</a:t>
            </a:r>
          </a:p>
          <a:p>
            <a:endParaRPr lang="en-GB" dirty="0"/>
          </a:p>
          <a:p>
            <a:r>
              <a:rPr lang="en-GB" dirty="0"/>
              <a:t>Show screen for feedback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7F705-F937-46CB-A48B-0D9E19179A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1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towards my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5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1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Available here</a:t>
            </a:r>
          </a:p>
          <a:p>
            <a:endParaRPr lang="en-GB" dirty="0"/>
          </a:p>
          <a:p>
            <a:r>
              <a:rPr lang="en-GB" dirty="0"/>
              <a:t>And on 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3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World is a global video making annul competition for students aged from 14-17 years old.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competition is an excellent opportunity for young people to showcase their creativity. They are tasked to create a social action project that highlights an issue in their community and suggests solutions to overcome the issue. Students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draw on their cross-curricular knowledge to produce a truly exceptional video while also developing these core skills such as digital literacy,  collaboration and critical thinking.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Your World links directly to the United Nations Sustainable Development Goals. The competition goes from strength to strength with over 750 entries and participation of over 3500 students.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7F705-F937-46CB-A48B-0D9E19179A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8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FFE3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22784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FFE3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FFE3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FFE3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3AACE8-AFE6-418C-9939-7FAF7507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2EFD4-0A9E-48F8-BFF6-E4D1A609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32" y="1667814"/>
            <a:ext cx="9144000" cy="23876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23075B"/>
                </a:solidFill>
                <a:latin typeface="British Council Sans Black" panose="020B0A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93604-BF2B-4C51-A5CA-0D23DB28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05" y="4430332"/>
            <a:ext cx="9144000" cy="759854"/>
          </a:xfrm>
        </p:spPr>
        <p:txBody>
          <a:bodyPr/>
          <a:lstStyle>
            <a:lvl1pPr marL="0" indent="0" algn="l">
              <a:buNone/>
              <a:defRPr sz="2400" b="1">
                <a:latin typeface="British Council Sans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71A1-BF86-4B02-8F26-15876A98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31" y="6167974"/>
            <a:ext cx="4013917" cy="365125"/>
          </a:xfrm>
        </p:spPr>
        <p:txBody>
          <a:bodyPr/>
          <a:lstStyle>
            <a:lvl1pPr>
              <a:defRPr>
                <a:latin typeface="British Council Sans" panose="020B0504020202020204" pitchFamily="34" charset="0"/>
              </a:defRPr>
            </a:lvl1pPr>
          </a:lstStyle>
          <a:p>
            <a:r>
              <a:rPr lang="en-GB"/>
              <a:t>https://www.britishcouncil.cn/exams/partnerschools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585B-1A19-4943-BA4F-AD1981E8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0869" y="6167974"/>
            <a:ext cx="2743200" cy="365125"/>
          </a:xfrm>
        </p:spPr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47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34C2A8-1872-4AEB-9B71-FDC4E20E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3FE46-1D9B-494D-BA92-82DD03DF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92" y="32067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075B"/>
                </a:solidFill>
                <a:latin typeface="British Council Sans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1E30-D2B0-41A3-B47E-9F35B201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92" y="1809571"/>
            <a:ext cx="10515600" cy="3805618"/>
          </a:xfrm>
        </p:spPr>
        <p:txBody>
          <a:bodyPr/>
          <a:lstStyle>
            <a:lvl1pPr>
              <a:defRPr>
                <a:latin typeface="British Council Sans" panose="020B0504020202020204" pitchFamily="34" charset="0"/>
              </a:defRPr>
            </a:lvl1pPr>
            <a:lvl2pPr>
              <a:defRPr>
                <a:latin typeface="British Council Sans" panose="020B0504020202020204" pitchFamily="34" charset="0"/>
              </a:defRPr>
            </a:lvl2pPr>
            <a:lvl3pPr>
              <a:defRPr>
                <a:latin typeface="British Council Sans" panose="020B0504020202020204" pitchFamily="34" charset="0"/>
              </a:defRPr>
            </a:lvl3pPr>
            <a:lvl4pPr>
              <a:defRPr>
                <a:latin typeface="British Council Sans" panose="020B0504020202020204" pitchFamily="34" charset="0"/>
              </a:defRPr>
            </a:lvl4pPr>
            <a:lvl5pPr>
              <a:defRPr>
                <a:latin typeface="British Council Sans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74CD-5393-483A-B2B4-2237CBB5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592" y="6172200"/>
            <a:ext cx="3720921" cy="365125"/>
          </a:xfrm>
        </p:spPr>
        <p:txBody>
          <a:bodyPr/>
          <a:lstStyle/>
          <a:p>
            <a:r>
              <a:rPr lang="en-GB"/>
              <a:t>https://www.britishcouncil.cn/exams/partnerschools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BA8A-95EC-4623-9379-948C23A1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08" y="6172199"/>
            <a:ext cx="2743200" cy="365125"/>
          </a:xfrm>
        </p:spPr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9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4D9-5169-415A-86FE-F719E647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30E3-B196-4701-B83F-C3BA7EA0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D53E-3FEF-4FD9-B7F9-5552F34A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74A9-1E68-4514-A142-8243DBA8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9FC1-C408-4B14-8F8F-2A3CDC70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67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B87B-44CB-42A2-A182-546E2A7E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7ABA-8894-4F0B-85B4-16578183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43142-1714-40F1-B069-DEB5C55D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DBE69-4B17-494F-83F8-AEAAD5BA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F3F4F-642D-495F-991E-E9FB597A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39868-7BF7-4351-99F7-DD4BD9D4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9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8DAC-CC45-4BE4-BB15-C2CEBB72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A348B-7162-4A10-B0E6-B608F219B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69814-CF01-425B-BED0-FEE6E20B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C9F27-6195-4EAD-A787-66339FD11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48678-7E9F-4CAA-A1FA-FCA541D50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9338C-7A46-4272-B7D8-779EB3D1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C4D2F-B36E-4165-96C2-19A253C4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EE00B-F69B-4F9A-B5F8-9298E8B4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07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F7E1-0C00-40A7-9490-22090FD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F5CD9-E6F1-4980-9F74-8C699853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7DB34-5082-4C17-8485-57CA50C0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91CB1-7D93-4E49-9F81-B0C8517A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9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3F1D0-737B-4B25-9A87-3E946AE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D83F4-D5C2-407E-8DDE-DB04A8C5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D26E9-5DD0-4A72-9B6A-21582C71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1694-F930-495E-BD13-A9AFC3C2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DC39-DF38-452D-B452-52AE27B6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3B2D3-6ECD-4487-AE23-A8E06DB75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1372-E77D-4716-A200-E48ACBDF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9767-C6ED-49EB-8F06-C66D7F1A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2EF5-FDDC-4D72-9085-8088B2C4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0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07FA-F4B2-4CBE-9704-588914F2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43548-006E-4071-8638-C0175A69B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BC60F-DEAA-49F1-9E0C-320BF5BA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23615-84E9-43D5-9967-2824243A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FF090-3BD0-4766-B6EF-4D2BA5BF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141C5-A7A3-46AD-895F-C94B65F6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44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931B-0887-4DA9-9F2C-9FFAD3CD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0D48-7D24-4A21-9F1C-390A6E7C8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A40A4-1034-4152-8BB8-5956F4DB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EC7B-4CE9-4143-9428-5F8BEA29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6D1C-F1D9-4E74-BEEF-5592EA7A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0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7EB99-C547-43ED-ABEC-9FB7EAF1E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2894C-F729-4C98-A70C-3F583EBBA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DEAD8-E201-4210-9906-B5BE5238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3068-6219-40E8-8D6D-439949BB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B029-3840-4A78-A585-D88D4AE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94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EFC0-CE1A-8848-3A0A-09F05557B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810F2-4F31-68DF-42DE-05A4FA4D8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0EFD-A431-0977-4FED-F5475677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A43A-3ED1-F3D5-F8BE-0C811126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CB29-A5FB-7493-1717-3A293E36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458896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13AE-E10E-97F4-2E18-DF173652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5117-DF3A-4562-3FAE-04EDFAD2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B3E2B-961A-6E81-5060-84EEDDEB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07756-AF61-96BD-B73E-7C26ED81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D9D1-45F8-FF60-168A-9EACC810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78370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188E-DB0B-7D56-F121-EB096457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962F-2ED6-836A-4FAA-3A2DF618B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FC68-988B-D06D-280A-EBCB5E35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717C-7311-23AB-A936-024D6EA3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1A58E-9330-68CD-4113-9E923725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44549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D70D-1229-1C79-825E-F9316851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C8D8-EEF5-CD27-7B71-06654D786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8A942-7492-20D3-F408-4AB703E9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C619E-E0B5-0B0D-DDBF-E99C6CB1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8B6A7-B0BE-E33F-748D-7FAB59E2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F546C-299F-F4D8-C0DF-7B0EA91F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5477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6F7B-38AE-D455-8D8F-2ADCE04B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FD37-7C32-5EBE-A1A9-2925AE01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91FC6-1848-FA72-FEEF-D2673EFE6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4710A-C892-475F-83D9-72E76CD85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1DBA6-474A-4829-1E47-84C7BFD83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E3B7A-8BA0-79DE-3970-5CFB118B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95398-114D-C2B5-384B-BC9E9C4F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473D9-C967-3E4D-2BBA-6F484DDF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113360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51C0-08D0-4163-013C-0735860C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24CF-28CB-5A21-FF10-0063BE4B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E90D4-FE6D-332A-6464-4B9DF42C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AE1F-043A-4F9D-1560-C86DA52F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32726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3DC96-F25C-FD44-92D9-F4A1E4CFF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7183C-784E-A7D9-D786-C72FF027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A2F73-2DE4-0F3E-F262-7AEE0869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BED6-E5E3-3BAE-8357-04AF706B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472269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52B3-8E2C-36D6-B1B5-AD6A83D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0F49-22C8-61EA-D7F9-AC702719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5575E-3D4F-A172-CB68-4D06590CC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E6AEA-0064-FB45-9511-458AC995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0DFF-5618-2638-77E6-C68535A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C8D2E-8527-C531-D4F7-9129AAE9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492358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59FA-08DD-EB24-1815-70FAA57D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0EB10-E520-4AFC-C97C-5B5B280C6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04AFC-C464-CAAF-162B-3711ADBE4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FFB75-319A-1314-620C-81B2B53B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9E0D-6828-17D0-02E1-95D66EDB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E1299-998D-7C3E-6558-648CC1BF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670887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1D70-065F-E2D3-07C7-412F783A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7B630-51AD-AB7F-CA61-65408DDF5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2DAA-01BE-A876-98BE-557DE1A4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ED998-2310-2938-11B6-7F5D94B5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4E31-0B71-707E-BCC0-368FA810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532694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49D01-7882-B14E-4731-3F9CA0C3E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1EF71-FFF1-957B-A6F4-FD97F85F6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E393-D5BA-0DD2-B5E7-FD989036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54D6-4489-3A84-1E90-81835F0F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5D0C-B7BA-7E94-260C-06E30B39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87662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A7C8E-B6AE-A946-B111-FE1724269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2054B-97B8-E14E-8D9B-7570812E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FFE3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65" r:id="rId5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bg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ritish Council Sans" panose="020B05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36854FA-307F-854E-96D4-DE585DB24BD3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  <p:sldLayoutId id="2147483768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</a:t>
            </a:r>
            <a:r>
              <a:rPr lang="en-GB" noProof="0"/>
              <a:t>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26569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59D6C-BBAA-4C4B-83A9-FE643A79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603FC-85C9-4872-9763-17C947D5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B520-459F-458D-8907-46D28AE09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0DD3-333F-477D-B0AF-59DF96ABAFF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B69E-0CBE-4F5B-BD56-73900A250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4E67-D103-4EFF-AF2A-40DE5D10D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57E4-FB8B-498B-914A-A5BFC09A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2321B-D976-4062-A046-352EF675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2FC8E-347C-0BF1-2C46-BD05059A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08AA8-1335-BE04-C87A-C229F1B0E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231D-1CD3-F242-94E0-E5938FE264B9}" type="datetimeFigureOut">
              <a:rPr lang="en-LK" smtClean="0"/>
              <a:t>05/02/2023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C8DD-BDF6-6F64-17E8-92BBCE6C1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1A22-7E73-04D8-8610-F2346F9CA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503A-A4BE-9048-AC77-78D571AB98DD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5917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7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itishcouncil-globalexamsservices.cmail19.com/t/y-l-pydykyk-djxiyuiuk-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 ?><Relationships xmlns="http://schemas.openxmlformats.org/package/2006/relationships"><Relationship Id="rId3" Target="https://www.britishcouncil.org/sites/default/files/digital_life_hacks_for_kids_-_digital_version.pdf" TargetMode="External" Type="http://schemas.openxmlformats.org/officeDocument/2006/relationships/hyperlink"/><Relationship Id="rId2" Target="../notesSlides/notesSlide8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15.jpeg" Type="http://schemas.openxmlformats.org/officeDocument/2006/relationships/image"/><Relationship Id="rId5" Target="https://www.britishcouncil.org/sites/default/files/online_safety_resource_for_schools_-_digital_version.pdf" TargetMode="External" Type="http://schemas.openxmlformats.org/officeDocument/2006/relationships/hyperlink"/><Relationship Id="rId4" Target="https://www.britishcouncil.org/sites/default/files/digitial_life_hack_for_parents_-_digital_version.pdf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Supporting a global community of schools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British Council Partner Schools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April</a:t>
            </a:r>
          </a:p>
          <a:p>
            <a:r>
              <a:rPr lang="en-US" dirty="0"/>
              <a:t> 2023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F5AA7B-2650-8BD4-476D-1BDE13A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Counsellor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4DAA-FFF4-4472-BF23-6A5F9D681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>
            <a:normAutofit/>
          </a:bodyPr>
          <a:lstStyle/>
          <a:p>
            <a:pPr fontAlgn="ctr">
              <a:lnSpc>
                <a:spcPts val="1800"/>
              </a:lnSpc>
              <a:spcBef>
                <a:spcPts val="1500"/>
              </a:spcBef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entire training programme and assessment is now free of charge and there is no registration or certification fee charged to our Partner Schools. The course is 100% online and will provide you with essential information about the UK as a study destination such as: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lnSpc>
                <a:spcPts val="1800"/>
              </a:lnSpc>
              <a:spcBef>
                <a:spcPts val="15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students should choose the UK as a study destination  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lnSpc>
                <a:spcPts val="18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UK’s education system(s)  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lnSpc>
                <a:spcPts val="18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Preparing students for studying and living in the UK  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lnSpc>
                <a:spcPts val="18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UK’s visa and immigration system  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ctr">
              <a:lnSpc>
                <a:spcPts val="18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Employment opportunities and post-study work options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b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training hub is a one stop-shop for all the resources that you will need to advise students</a:t>
            </a:r>
            <a:endParaRPr lang="en-GB" sz="1600" b="0" dirty="0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F899C0A-6CDA-4748-BC0E-E5CC8F35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0" y="2656440"/>
            <a:ext cx="5328000" cy="221111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522FC-8A58-43D8-9163-5829C416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970F3-D6BB-478C-9406-64E2E6A0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CC7CB-C8A0-1AC1-4289-D663C64197DB}"/>
              </a:ext>
            </a:extLst>
          </p:cNvPr>
          <p:cNvSpPr txBox="1"/>
          <p:nvPr/>
        </p:nvSpPr>
        <p:spPr>
          <a:xfrm>
            <a:off x="6092284" y="5365669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https://www.britishcouncil.org/education/education-agents/training-agents</a:t>
            </a:r>
          </a:p>
        </p:txBody>
      </p:sp>
    </p:spTree>
    <p:extLst>
      <p:ext uri="{BB962C8B-B14F-4D97-AF65-F5344CB8AC3E}">
        <p14:creationId xmlns:p14="http://schemas.microsoft.com/office/powerpoint/2010/main" val="38400359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323D-89B5-47A2-90B6-6385422C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45" y="748928"/>
            <a:ext cx="10944000" cy="792000"/>
          </a:xfrm>
        </p:spPr>
        <p:txBody>
          <a:bodyPr/>
          <a:lstStyle/>
          <a:p>
            <a:r>
              <a:rPr b="1" lang="en-US" sz="3200">
                <a:latin typeface="+mn-lt"/>
              </a:rPr>
              <a:t>Your World Global Competition for students</a:t>
            </a:r>
            <a:endParaRPr b="1" lang="en-GB" sz="320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BCDD6-79E1-46C3-8A8E-9B278488C8D8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pPr algn="l" defTabSz="91437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GB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93621-D6B8-4116-ACCA-729E1194998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377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b="1" baseline="0" cap="none" i="0" kern="1200" kumimoji="0" lang="en-GB" noProof="0" normalizeH="0" spc="0" strike="noStrike" sz="1200" u="none">
                <a:ln>
                  <a:noFill/>
                </a:ln>
                <a:solidFill>
                  <a:srgbClr val="E90033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algn="r" defTabSz="914377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b="1" baseline="0" cap="none" i="0" kern="1200" kumimoji="0" lang="en-GB" noProof="0" normalizeH="0" spc="0" strike="noStrike" sz="1200" u="none">
              <a:ln>
                <a:noFill/>
              </a:ln>
              <a:solidFill>
                <a:srgbClr val="E90033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2168-CA70-4D29-A0D3-A14F052B149D}"/>
              </a:ext>
            </a:extLst>
          </p:cNvPr>
          <p:cNvSpPr txBox="1"/>
          <p:nvPr/>
        </p:nvSpPr>
        <p:spPr>
          <a:xfrm>
            <a:off x="669587" y="1682430"/>
            <a:ext cx="5426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sz="2200">
                <a:solidFill>
                  <a:srgbClr val="23085A"/>
                </a:solidFill>
                <a:latin typeface="British Council Sans Bold"/>
                <a:cs typeface="British Council Sans Bold"/>
              </a:rPr>
              <a:t>Global video making competition for students aged 14-17 years</a:t>
            </a:r>
          </a:p>
        </p:txBody>
      </p:sp>
      <p:pic>
        <p:nvPicPr>
          <p:cNvPr descr="A group of people holding certificates&#10;&#10;Description automatically generated with medium confidence" id="6" name="Picture 5">
            <a:extLst>
              <a:ext uri="{FF2B5EF4-FFF2-40B4-BE49-F238E27FC236}">
                <a16:creationId xmlns:a16="http://schemas.microsoft.com/office/drawing/2014/main" id="{0654CEF6-03FC-40EE-91BF-6C975242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57" y="2819597"/>
            <a:ext cx="5026471" cy="317306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F357C8A-9C9B-4621-9163-481915DD6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" r="144"/>
          <a:stretch/>
        </p:blipFill>
        <p:spPr>
          <a:xfrm>
            <a:off x="6264000" y="1512002"/>
            <a:ext cx="5328000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80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6F24-E66E-4573-9C41-76ABB46D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Developments in the 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BE80-EBA1-4F12-9459-05E2FABB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Coaching courses for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Train the trainer programmes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Study Tours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Dashboard for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Well-being framework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2"/>
                </a:solidFill>
              </a:rPr>
              <a:t>UNICEF Course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E2055-CF1E-422C-9115-6E80CA4E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3712C-1333-4BD7-83D2-E326150C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165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B2695-78D1-993A-258D-84A8F91B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79" y="-215566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598E76-BF3A-4161-B917-512BD6EAF9C4}"/>
              </a:ext>
            </a:extLst>
          </p:cNvPr>
          <p:cNvSpPr/>
          <p:nvPr/>
        </p:nvSpPr>
        <p:spPr>
          <a:xfrm>
            <a:off x="319939" y="779538"/>
            <a:ext cx="9056832" cy="865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23085A"/>
                </a:solidFill>
                <a:latin typeface="British Council Sans" panose="020B0504020202020204" pitchFamily="34" charset="0"/>
              </a:rPr>
              <a:t>Our team</a:t>
            </a:r>
          </a:p>
          <a:p>
            <a:pPr marL="228600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23085A"/>
                </a:solidFill>
                <a:latin typeface="British Council Sans" panose="020B0504020202020204" pitchFamily="34" charset="0"/>
              </a:rPr>
              <a:t>Our offer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Schools Now!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Online Support for Schools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Action Research Grants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School Counsellor Training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Partner Schools Connect</a:t>
            </a:r>
          </a:p>
          <a:p>
            <a:pPr algn="just" defTabSz="609585">
              <a:spcAft>
                <a:spcPts val="1400"/>
              </a:spcAft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Your World</a:t>
            </a:r>
          </a:p>
          <a:p>
            <a:pPr marL="228600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23085A"/>
                </a:solidFill>
                <a:latin typeface="British Council Sans" panose="020B0504020202020204" pitchFamily="34" charset="0"/>
              </a:rPr>
              <a:t>Coming soon: </a:t>
            </a:r>
          </a:p>
          <a:p>
            <a:pPr marL="685800" lvl="1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Leaders' dashboard</a:t>
            </a:r>
          </a:p>
          <a:p>
            <a:pPr marL="685800" lvl="1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*Well-being framework</a:t>
            </a:r>
          </a:p>
          <a:p>
            <a:pPr marL="685800" lvl="1" indent="-228600" algn="just" defTabSz="609585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23085A"/>
                </a:solidFill>
                <a:latin typeface="British Council Sans" panose="020B0504020202020204" pitchFamily="34" charset="0"/>
              </a:rPr>
              <a:t>UNICEFs Safeguarding Course</a:t>
            </a:r>
          </a:p>
          <a:p>
            <a:pPr algn="just" defTabSz="609585">
              <a:spcAft>
                <a:spcPts val="1400"/>
              </a:spcAft>
              <a:defRPr/>
            </a:pPr>
            <a:endParaRPr lang="en-US" dirty="0">
              <a:solidFill>
                <a:srgbClr val="23085A"/>
              </a:solidFill>
              <a:latin typeface="British Council Sans" panose="020B0504020202020204" pitchFamily="34" charset="0"/>
            </a:endParaRPr>
          </a:p>
          <a:p>
            <a:pPr marL="380990" indent="-380990">
              <a:lnSpc>
                <a:spcPct val="90000"/>
              </a:lnSpc>
              <a:spcAft>
                <a:spcPts val="1400"/>
              </a:spcAft>
              <a:buFont typeface="Arial"/>
              <a:buChar char="•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990575" lvl="1" indent="-380990">
              <a:lnSpc>
                <a:spcPct val="90000"/>
              </a:lnSpc>
              <a:spcAft>
                <a:spcPts val="14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990575" lvl="1" indent="-380990">
              <a:lnSpc>
                <a:spcPct val="90000"/>
              </a:lnSpc>
              <a:spcAft>
                <a:spcPts val="14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990575" lvl="1" indent="-380990">
              <a:lnSpc>
                <a:spcPct val="90000"/>
              </a:lnSpc>
              <a:spcAft>
                <a:spcPts val="14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380990" indent="-380990">
              <a:lnSpc>
                <a:spcPct val="90000"/>
              </a:lnSpc>
              <a:spcAft>
                <a:spcPts val="1400"/>
              </a:spcAft>
              <a:buFont typeface="Arial"/>
              <a:buChar char="•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380990" indent="-380990">
              <a:lnSpc>
                <a:spcPct val="90000"/>
              </a:lnSpc>
              <a:spcAft>
                <a:spcPts val="1400"/>
              </a:spcAft>
              <a:buFont typeface="Arial"/>
              <a:buChar char="•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  <a:p>
            <a:pPr marL="380990" indent="-380990">
              <a:lnSpc>
                <a:spcPct val="90000"/>
              </a:lnSpc>
              <a:spcAft>
                <a:spcPts val="1400"/>
              </a:spcAft>
              <a:buFont typeface="Arial"/>
              <a:buChar char="•"/>
            </a:pPr>
            <a:endParaRPr lang="en-US" sz="1600" dirty="0">
              <a:solidFill>
                <a:srgbClr val="2B3239"/>
              </a:solidFill>
              <a:latin typeface="British Council Sans" panose="020B0504020202020204" pitchFamily="34" charset="0"/>
              <a:cs typeface="British Council Sans regular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7FC0B8E-0CDD-4AF1-8905-7E859D5C5CA4}"/>
              </a:ext>
            </a:extLst>
          </p:cNvPr>
          <p:cNvSpPr txBox="1">
            <a:spLocks/>
          </p:cNvSpPr>
          <p:nvPr/>
        </p:nvSpPr>
        <p:spPr>
          <a:xfrm>
            <a:off x="404160" y="215566"/>
            <a:ext cx="9056832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000" b="0" i="0" kern="120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>
                <a:solidFill>
                  <a:srgbClr val="201C71"/>
                </a:solidFill>
                <a:ea typeface="+mn-ea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2219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DA04B79-EF79-4594-8A01-60AE576C6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24B629-DAB7-4006-8895-7689D81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18869"/>
            <a:ext cx="11544000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201C71"/>
                </a:solidFill>
                <a:latin typeface="British Council Sans Headline" panose="020B0504020202020204" pitchFamily="34" charset="0"/>
                <a:ea typeface="+mn-ea"/>
                <a:cs typeface="British Council Sans Headline" panose="020B0504020202020204" pitchFamily="34" charset="0"/>
              </a:rPr>
              <a:t>Our Education team</a:t>
            </a:r>
            <a:endParaRPr lang="en-GB" sz="2800" b="1" dirty="0">
              <a:solidFill>
                <a:srgbClr val="201C71"/>
              </a:solidFill>
              <a:latin typeface="British Council Sans Headline" panose="020B0504020202020204" pitchFamily="34" charset="0"/>
              <a:ea typeface="+mn-ea"/>
              <a:cs typeface="British Council Sans Headline" panose="020B05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4ACB6C-A256-45D2-9D69-203E91CE684B}"/>
              </a:ext>
            </a:extLst>
          </p:cNvPr>
          <p:cNvSpPr txBox="1">
            <a:spLocks/>
          </p:cNvSpPr>
          <p:nvPr/>
        </p:nvSpPr>
        <p:spPr>
          <a:xfrm>
            <a:off x="648000" y="1526191"/>
            <a:ext cx="10515600" cy="48129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Douglas Wood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Evans		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Charlotte Weatherilt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440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7A9D8-0D00-4B71-5F13-4C189387CF52}"/>
              </a:ext>
            </a:extLst>
          </p:cNvPr>
          <p:cNvSpPr txBox="1"/>
          <p:nvPr/>
        </p:nvSpPr>
        <p:spPr>
          <a:xfrm>
            <a:off x="445029" y="758620"/>
            <a:ext cx="52066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201C71"/>
                </a:solidFill>
                <a:latin typeface="British Council Sans Headline" panose="020B0504020202020204" pitchFamily="34" charset="0"/>
                <a:cs typeface="British Council Sans Headline" panose="020B0504020202020204" pitchFamily="34" charset="0"/>
              </a:rPr>
              <a:t>Professional development and training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0E2EB-9A1B-449F-9A1B-08DCF25DA584}"/>
              </a:ext>
            </a:extLst>
          </p:cNvPr>
          <p:cNvSpPr txBox="1"/>
          <p:nvPr/>
        </p:nvSpPr>
        <p:spPr>
          <a:xfrm>
            <a:off x="6793585" y="1132233"/>
            <a:ext cx="158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ECC3">
                    <a:lumMod val="75000"/>
                  </a:srgbClr>
                </a:solidFill>
                <a:effectLst/>
                <a:uLnTx/>
                <a:uFillTx/>
                <a:latin typeface="British Council Sans Regular"/>
                <a:ea typeface="+mn-ea"/>
                <a:cs typeface="British Council Sans Regular"/>
              </a:rPr>
              <a:t>Leaders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95B98-4497-4EC2-8050-9E326022D5DF}"/>
              </a:ext>
            </a:extLst>
          </p:cNvPr>
          <p:cNvSpPr txBox="1"/>
          <p:nvPr/>
        </p:nvSpPr>
        <p:spPr>
          <a:xfrm>
            <a:off x="9907544" y="1136424"/>
            <a:ext cx="131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ECC3">
                    <a:lumMod val="75000"/>
                  </a:srgbClr>
                </a:solidFill>
                <a:effectLst/>
                <a:uLnTx/>
                <a:uFillTx/>
                <a:latin typeface="British Council Sans Regular"/>
                <a:ea typeface="+mn-ea"/>
                <a:cs typeface="British Council Sans Regular"/>
              </a:rPr>
              <a:t>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5ADF7-C976-42D9-8661-ABF4A4B56B4E}"/>
              </a:ext>
            </a:extLst>
          </p:cNvPr>
          <p:cNvSpPr txBox="1"/>
          <p:nvPr/>
        </p:nvSpPr>
        <p:spPr>
          <a:xfrm>
            <a:off x="7083058" y="3779659"/>
            <a:ext cx="137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ECC3">
                    <a:lumMod val="75000"/>
                  </a:srgbClr>
                </a:solidFill>
                <a:effectLst/>
                <a:uLnTx/>
                <a:uFillTx/>
                <a:latin typeface="British Council Sans Regular"/>
                <a:ea typeface="+mn-ea"/>
                <a:cs typeface="British Council Sans Regular"/>
              </a:rPr>
              <a:t>Parents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60EAB-614F-493A-B781-ECF0CCCB0F07}"/>
              </a:ext>
            </a:extLst>
          </p:cNvPr>
          <p:cNvSpPr txBox="1"/>
          <p:nvPr/>
        </p:nvSpPr>
        <p:spPr>
          <a:xfrm>
            <a:off x="10019481" y="3779659"/>
            <a:ext cx="152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ECC3">
                    <a:lumMod val="75000"/>
                  </a:srgbClr>
                </a:solidFill>
                <a:effectLst/>
                <a:uLnTx/>
                <a:uFillTx/>
                <a:latin typeface="British Council Sans Regular"/>
                <a:ea typeface="+mn-ea"/>
                <a:cs typeface="British Council Sans Regular"/>
              </a:rPr>
              <a:t>Students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1820A-8AF1-4B9F-A809-B1726FEBD637}"/>
              </a:ext>
            </a:extLst>
          </p:cNvPr>
          <p:cNvSpPr txBox="1"/>
          <p:nvPr/>
        </p:nvSpPr>
        <p:spPr>
          <a:xfrm>
            <a:off x="445029" y="2148444"/>
            <a:ext cx="4787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504020202020204" pitchFamily="34" charset="0"/>
                <a:ea typeface="+mn-ea"/>
                <a:cs typeface="+mn-cs"/>
              </a:rPr>
              <a:t>We provide a wealth of extra, </a:t>
            </a:r>
            <a:r>
              <a:rPr lang="en-GB">
                <a:solidFill>
                  <a:srgbClr val="230859"/>
                </a:solidFill>
                <a:latin typeface="British Council Sans" panose="020B0504020202020204" pitchFamily="34" charset="0"/>
              </a:rPr>
              <a:t>education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504020202020204" pitchFamily="34" charset="0"/>
                <a:ea typeface="+mn-ea"/>
                <a:cs typeface="+mn-cs"/>
              </a:rPr>
              <a:t>support services and resources to our Partner Schools - supporting leaders, teachers, students and parents in their education journey with UK international school qualifications.</a:t>
            </a:r>
          </a:p>
        </p:txBody>
      </p:sp>
      <p:pic>
        <p:nvPicPr>
          <p:cNvPr id="9" name="Picture 8" descr="A group of students in a classroom&#10;&#10;Description automatically generated with low confidence">
            <a:extLst>
              <a:ext uri="{FF2B5EF4-FFF2-40B4-BE49-F238E27FC236}">
                <a16:creationId xmlns:a16="http://schemas.microsoft.com/office/drawing/2014/main" id="{45D86AD9-71E9-4AB5-AA0F-132AE98D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31" y="4245285"/>
            <a:ext cx="2837500" cy="189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265AA-44AF-4DA0-A7DC-E0BBBB981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17" y="4245285"/>
            <a:ext cx="2840237" cy="189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7AC6C-2919-40CC-B680-CF28109A8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131" y="1666561"/>
            <a:ext cx="2830714" cy="188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15A4D-031C-46A6-BDDD-5E27F199E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66561"/>
            <a:ext cx="2837500" cy="1890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261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4EFF-12C9-40AE-85EE-FE010915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737E-B9B7-4D74-87F5-BC750237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295F010-E90F-4018-979E-5E69EE8A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479605" cy="7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9522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384615-B630-41D5-B8A2-AD6188C9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/>
              <a:t>Online Support for Schools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C29A4-1B10-4BD8-9CD6-5B43318299B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GB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6D429-8E4A-4417-8B1D-BBF87E223C58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 algn="r" defTabSz="914400" eaLnBrk="1" fontAlgn="auto" hangingPunct="1" indent="0" latinLnBrk="0" lvl="0" marL="0" marR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b="1" baseline="0" cap="none" i="0" kern="1200" kumimoji="0" lang="en-GB" noProof="0" normalizeH="0" smtClean="0" spc="0" strike="noStrike" sz="1200" u="none">
                <a:ln>
                  <a:noFill/>
                </a:ln>
                <a:solidFill>
                  <a:srgbClr val="E90033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b="1" baseline="0" cap="none" i="0" kern="1200" kumimoji="0" lang="en-GB" noProof="0" normalizeH="0" spc="0" strike="noStrike" sz="1200" u="none">
              <a:ln>
                <a:noFill/>
              </a:ln>
              <a:solidFill>
                <a:srgbClr val="E90033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9A7D03-4AB4-43BC-B294-0876F303DDD1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461569" y="1540643"/>
            <a:ext cx="5328000" cy="4500000"/>
          </a:xfrm>
        </p:spPr>
        <p:txBody>
          <a:bodyPr/>
          <a:lstStyle/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i="1" lang="en-GB" sz="2000">
                <a:solidFill>
                  <a:srgbClr val="000000"/>
                </a:solidFill>
                <a:effectLst/>
                <a:latin typeface="BritishCouncil Sans"/>
              </a:rPr>
              <a:t>Online Support System (OSS) provides convenient, flexible and unlimited access for teachers and school leaders</a:t>
            </a:r>
            <a:endParaRPr b="0" dirty="0" i="1" lang="en-US" sz="2800">
              <a:solidFill>
                <a:schemeClr val="tx2"/>
              </a:solidFill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endParaRPr b="0" dirty="0" lang="en-US" sz="1800">
              <a:solidFill>
                <a:schemeClr val="tx2"/>
              </a:solidFill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lang="en-US" sz="1800">
                <a:solidFill>
                  <a:schemeClr val="tx2"/>
                </a:solidFill>
              </a:rPr>
              <a:t>Features:</a:t>
            </a: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lang="en-GB" sz="1800">
                <a:solidFill>
                  <a:schemeClr val="tx2"/>
                </a:solidFill>
              </a:rPr>
              <a:t>Find courses and modules for your needs</a:t>
            </a:r>
            <a:endParaRPr b="0" dirty="0" lang="en-US" sz="1800">
              <a:solidFill>
                <a:schemeClr val="tx2"/>
              </a:solidFill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lang="en-GB" sz="1800">
                <a:solidFill>
                  <a:schemeClr val="tx2"/>
                </a:solidFill>
              </a:rPr>
              <a:t>Develop your skills, track progress and share your success</a:t>
            </a:r>
            <a:endParaRPr b="0" dirty="0" lang="en-US" sz="1800">
              <a:solidFill>
                <a:schemeClr val="tx2"/>
              </a:solidFill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lang="en-GB" sz="1800">
                <a:solidFill>
                  <a:schemeClr val="tx2"/>
                </a:solidFill>
              </a:rPr>
              <a:t>Connect with experts and teachers around the world to learn, teach and develop projects</a:t>
            </a:r>
            <a:endParaRPr b="0" dirty="0" lang="en-US" sz="1800">
              <a:solidFill>
                <a:schemeClr val="tx2"/>
              </a:solidFill>
            </a:endParaRPr>
          </a:p>
          <a:p>
            <a:pPr indent="-342900" marL="342900">
              <a:buFont charset="0" panose="020B0604020202020204" pitchFamily="34" typeface="Arial"/>
              <a:buChar char="•"/>
            </a:pPr>
            <a:r>
              <a:rPr b="0" dirty="0" lang="en-GB" sz="1800">
                <a:solidFill>
                  <a:schemeClr val="tx2"/>
                </a:solidFill>
              </a:rPr>
              <a:t>Find out about the latest thoughts from experts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728E78-0560-4C0A-8006-0407B21FCC45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3"/>
          <a:srcRect b="-2" r="13"/>
          <a:stretch/>
        </p:blipFill>
        <p:spPr>
          <a:xfrm>
            <a:off x="6120000" y="1389286"/>
            <a:ext cx="5328000" cy="45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63158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7EDA-2C40-2A5D-E294-43794F9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Research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D27B-8271-DE62-BC65-9250E247A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54565A"/>
                </a:solidFill>
                <a:effectLst/>
                <a:latin typeface="BCSans"/>
              </a:rPr>
              <a:t>The aims of this research 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54565A"/>
                </a:solidFill>
                <a:effectLst/>
                <a:latin typeface="Arial" panose="020B0604020202020204" pitchFamily="34" charset="0"/>
              </a:rPr>
              <a:t>Raise educational standards by addressing the latest challenges and developments through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54565A"/>
                </a:solidFill>
                <a:effectLst/>
                <a:latin typeface="Arial" panose="020B0604020202020204" pitchFamily="34" charset="0"/>
              </a:rPr>
              <a:t>Improve the learning experiences for thousands of students by supporting our global community of Partner Schools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54565A"/>
                </a:solidFill>
                <a:effectLst/>
                <a:latin typeface="Arial" panose="020B0604020202020204" pitchFamily="34" charset="0"/>
              </a:rPr>
              <a:t>Share and build the knowledge and skills of our community through training, events and published papers.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F4559-8A38-705D-29BB-320FCB261E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0" dirty="0"/>
              <a:t>Nearly 200 applications globally.</a:t>
            </a:r>
          </a:p>
          <a:p>
            <a:r>
              <a:rPr lang="en-GB" b="0" dirty="0"/>
              <a:t>We are currently in the process of shortlisting candidates</a:t>
            </a:r>
          </a:p>
          <a:p>
            <a:endParaRPr lang="en-GB" dirty="0"/>
          </a:p>
          <a:p>
            <a:r>
              <a:rPr lang="en-GB" sz="18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Missed out this year?</a:t>
            </a:r>
            <a:r>
              <a:rPr lang="en-GB" sz="18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Visit the ‘My Resources’ section on the </a:t>
            </a:r>
            <a:r>
              <a:rPr lang="en-GB" sz="1800" u="sng" dirty="0">
                <a:solidFill>
                  <a:srgbClr val="EA003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Online Support for Schools (OSS)</a:t>
            </a:r>
            <a:r>
              <a:rPr lang="en-GB" sz="18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platform for guidance on how to conduct action research in your school.​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E9B40-4D67-A063-7647-10DDCD66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7A0E-D2A3-96F2-5BEC-C334825C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601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56BC-BD14-4F33-AD49-4A20D0BE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/>
          </a:bodyPr>
          <a:lstStyle/>
          <a:p>
            <a:r>
              <a:rPr lang="en-US" dirty="0"/>
              <a:t>Refreshed Partner Schools Connect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5902-D233-47E1-8CA6-7A40A5BE1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>
            <a:normAutofit/>
          </a:bodyPr>
          <a:lstStyle/>
          <a:p>
            <a:endParaRPr lang="en-GB" b="0">
              <a:solidFill>
                <a:srgbClr val="00206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/>
          </a:p>
          <a:p>
            <a:endParaRPr lang="en-GB" b="0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FB74-D099-48B8-8B04-AFCBC8D2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706C-F5E1-4122-85DA-DC08827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6977CC-C925-9C6F-C2C1-CA7E084E6E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6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E409-6504-421A-8B74-1058330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/>
          </a:bodyPr>
          <a:lstStyle/>
          <a:p>
            <a:r>
              <a:rPr lang="en-GB" dirty="0"/>
              <a:t>Refreshed E Safety Posters and Guides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4CD6B-FF95-4905-816B-D3B03900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4AD2F-A704-44BF-8FD0-6CD12714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4DFB3B-8564-921B-4D4F-CE99E558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5752800" cy="3706771"/>
          </a:xfrm>
        </p:spPr>
        <p:txBody>
          <a:bodyPr/>
          <a:lstStyle/>
          <a:p>
            <a:pPr algn="l"/>
            <a:r>
              <a:rPr lang="en-GB" sz="1600" b="0" dirty="0">
                <a:solidFill>
                  <a:srgbClr val="23085A"/>
                </a:solidFill>
                <a:latin typeface="Arial" panose="020B0604020202020204" pitchFamily="34" charset="0"/>
              </a:rPr>
              <a:t>British Council Partner Schools has developed three e-safety brochures to support schools, parents, carers and children to keep young people safe in the online world: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3085A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Life Hacks for Kids – tips for young people to stay safe</a:t>
            </a:r>
            <a:endParaRPr lang="en-GB" sz="1600" b="0" dirty="0">
              <a:solidFill>
                <a:srgbClr val="23085A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3085A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Life Hacks for Parents and Carers – a family-based approach to online safety</a:t>
            </a:r>
            <a:endParaRPr lang="en-GB" sz="1600" b="0" dirty="0">
              <a:solidFill>
                <a:srgbClr val="23085A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3085A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Resource for Schools – how schools can develop an inclusive and effective e-safety policy</a:t>
            </a:r>
            <a:endParaRPr lang="en-GB" sz="1600" b="0" dirty="0">
              <a:solidFill>
                <a:srgbClr val="23085A"/>
              </a:solidFill>
              <a:latin typeface="Arial" panose="020B0604020202020204" pitchFamily="34" charset="0"/>
            </a:endParaRPr>
          </a:p>
          <a:p>
            <a:r>
              <a:rPr lang="en-GB" sz="1600" b="0" dirty="0">
                <a:solidFill>
                  <a:srgbClr val="23085A"/>
                </a:solidFill>
                <a:latin typeface="Arial" panose="020B0604020202020204" pitchFamily="34" charset="0"/>
              </a:rPr>
              <a:t>These are in addition to posters and safeguarding posters found on the OSS.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4004E3-8E81-7D6B-D727-A462BF3F8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925" y="1512000"/>
            <a:ext cx="32670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65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PSGN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E200"/>
      </a:accent1>
      <a:accent2>
        <a:srgbClr val="E90033"/>
      </a:accent2>
      <a:accent3>
        <a:srgbClr val="00ECC3"/>
      </a:accent3>
      <a:accent4>
        <a:srgbClr val="00DCFF"/>
      </a:accent4>
      <a:accent5>
        <a:srgbClr val="FF00C8"/>
      </a:accent5>
      <a:accent6>
        <a:srgbClr val="898A8D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D7438BF2-8CCE-44DA-8ACF-BA69323829B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- indigo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B483FA25-8234-4139-921B-7B2FE4F28BA9}"/>
    </a:ext>
  </a:extLst>
</a:theme>
</file>

<file path=ppt/theme/theme3.xml><?xml version="1.0" encoding="utf-8"?>
<a:theme xmlns:a="http://schemas.openxmlformats.org/drawingml/2006/main" name="Cover - white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06CF0D5E-427D-499D-B37C-92EAFA7AAF30}"/>
    </a:ext>
  </a:extLst>
</a:theme>
</file>

<file path=ppt/theme/theme4.xml><?xml version="1.0" encoding="utf-8"?>
<a:theme xmlns:a="http://schemas.openxmlformats.org/drawingml/2006/main" name="British Council">
  <a:themeElements>
    <a:clrScheme name="Custom 4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90033"/>
      </a:accent1>
      <a:accent2>
        <a:srgbClr val="FFE200"/>
      </a:accent2>
      <a:accent3>
        <a:srgbClr val="00ECC3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996B6711-49CD-4166-B444-12467EE619C0}"/>
    </a:ext>
  </a:extLst>
</a:theme>
</file>

<file path=ppt/theme/theme5.xml><?xml version="1.0" encoding="utf-8"?>
<a:theme xmlns:a="http://schemas.openxmlformats.org/drawingml/2006/main" name="British Council blank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CF7AE45D-81FC-4920-ADE3-5C768519A1C0}"/>
    </a:ext>
  </a:extLst>
</a:theme>
</file>

<file path=ppt/theme/theme6.xml><?xml version="1.0" encoding="utf-8"?>
<a:theme xmlns:a="http://schemas.openxmlformats.org/drawingml/2006/main" name="1_Cover - indigo">
  <a:themeElements>
    <a:clrScheme name="PSGN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E200"/>
      </a:accent1>
      <a:accent2>
        <a:srgbClr val="E90033"/>
      </a:accent2>
      <a:accent3>
        <a:srgbClr val="00ECC3"/>
      </a:accent3>
      <a:accent4>
        <a:srgbClr val="00DCFF"/>
      </a:accent4>
      <a:accent5>
        <a:srgbClr val="FF00C8"/>
      </a:accent5>
      <a:accent6>
        <a:srgbClr val="898A8D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61C30CE5-0172-4CE6-B8C5-5520F476E350}" vid="{D7438BF2-8CCE-44DA-8ACF-BA69323829BE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06AAC40C850409AD7C9A32A3ACC4E" ma:contentTypeVersion="7" ma:contentTypeDescription="Create a new document." ma:contentTypeScope="" ma:versionID="077724e08d3f62a99e064a89c9bbff97">
  <xsd:schema xmlns:xsd="http://www.w3.org/2001/XMLSchema" xmlns:xs="http://www.w3.org/2001/XMLSchema" xmlns:p="http://schemas.microsoft.com/office/2006/metadata/properties" xmlns:ns2="0c830c4c-c48c-48ef-b3f2-36d9af4b8483" xmlns:ns3="54d12f4c-8dce-40be-bac9-91ffdfe6bdc4" targetNamespace="http://schemas.microsoft.com/office/2006/metadata/properties" ma:root="true" ma:fieldsID="c50c7fabf9bf6b238058e24ff2bc5292" ns2:_="" ns3:_="">
    <xsd:import namespace="0c830c4c-c48c-48ef-b3f2-36d9af4b8483"/>
    <xsd:import namespace="54d12f4c-8dce-40be-bac9-91ffdfe6b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30c4c-c48c-48ef-b3f2-36d9af4b8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s" ma:index="10" nillable="true" ma:displayName="Comments" ma:description="Please note that the infographics are produced to be presented only but not to be shared. Please don’t share them externally under any circumstances." ma:format="Dropdown" ma:internalName="Comment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12f4c-8dce-40be-bac9-91ffdfe6b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C9C2F-0B6A-44A6-B39D-46B477C0FB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B5A52-9F89-4230-A48F-ADF0E9C17C99}">
  <ds:schemaRefs>
    <ds:schemaRef ds:uri="0c830c4c-c48c-48ef-b3f2-36d9af4b8483"/>
    <ds:schemaRef ds:uri="54d12f4c-8dce-40be-bac9-91ffdfe6bd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1852</TotalTime>
  <Words>730</Words>
  <Application>Microsoft Office PowerPoint</Application>
  <PresentationFormat>Widescreen</PresentationFormat>
  <Paragraphs>122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Calibri Light</vt:lpstr>
      <vt:lpstr>Calibri</vt:lpstr>
      <vt:lpstr>Wingdings</vt:lpstr>
      <vt:lpstr>Arial</vt:lpstr>
      <vt:lpstr>British Council Sans Headline</vt:lpstr>
      <vt:lpstr>British Council Sans Black</vt:lpstr>
      <vt:lpstr>British Council Sans Bold</vt:lpstr>
      <vt:lpstr>BritishCouncil Sans</vt:lpstr>
      <vt:lpstr>British Council Sans Regular</vt:lpstr>
      <vt:lpstr>British Council Sans</vt:lpstr>
      <vt:lpstr>Symbol</vt:lpstr>
      <vt:lpstr>BCSans</vt:lpstr>
      <vt:lpstr>Cover - indigo</vt:lpstr>
      <vt:lpstr>Section - indigo</vt:lpstr>
      <vt:lpstr>Cover - white</vt:lpstr>
      <vt:lpstr>British Council</vt:lpstr>
      <vt:lpstr>British Council blank</vt:lpstr>
      <vt:lpstr>1_Cover - indigo</vt:lpstr>
      <vt:lpstr>1_Office Theme</vt:lpstr>
      <vt:lpstr>Office Theme</vt:lpstr>
      <vt:lpstr>Supporting a global community of schools</vt:lpstr>
      <vt:lpstr>PowerPoint Presentation</vt:lpstr>
      <vt:lpstr>Our Education team</vt:lpstr>
      <vt:lpstr>PowerPoint Presentation</vt:lpstr>
      <vt:lpstr>PowerPoint Presentation</vt:lpstr>
      <vt:lpstr>Online Support for Schools</vt:lpstr>
      <vt:lpstr>Action Research Grants</vt:lpstr>
      <vt:lpstr>Refreshed Partner Schools Connect</vt:lpstr>
      <vt:lpstr>Refreshed E Safety Posters and Guides</vt:lpstr>
      <vt:lpstr>Counsellor training</vt:lpstr>
      <vt:lpstr>Your World Global Competition for students</vt:lpstr>
      <vt:lpstr>Developments in the background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 or two lines</dc:title>
  <dc:creator>Bird, James (Brand - Design)</dc:creator>
  <cp:lastModifiedBy>Evans, Thomas (United Arab Emirates)</cp:lastModifiedBy>
  <cp:revision>46</cp:revision>
  <cp:lastPrinted>2022-03-30T06:15:47Z</cp:lastPrinted>
  <dcterms:created xsi:type="dcterms:W3CDTF">2020-09-14T15:35:16Z</dcterms:created>
  <dcterms:modified xsi:type="dcterms:W3CDTF">2023-05-03T17:19:02Z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0x01010072406AAC40C850409AD7C9A32A3ACC4E</vt:lpwstr>
  </property>
  <property fmtid="{D5CDD505-2E9C-101B-9397-08002B2CF9AE}" name="NXPowerLiteLastOptimized" pid="3">
    <vt:lpwstr>3111313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S10.0.0</vt:lpwstr>
  </property>
</Properties>
</file>